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Alexandria Bold" charset="1" panose="00000000000000000000"/>
      <p:regular r:id="rId28"/>
    </p:embeddedFont>
    <p:embeddedFont>
      <p:font typeface="Garet" charset="1" panose="00000000000000000000"/>
      <p:regular r:id="rId29"/>
    </p:embeddedFont>
    <p:embeddedFont>
      <p:font typeface="Garet Bold" charset="1" panose="00000000000000000000"/>
      <p:regular r:id="rId30"/>
    </p:embeddedFont>
    <p:embeddedFont>
      <p:font typeface="Canva Sans Bold" charset="1" panose="020B0803030501040103"/>
      <p:regular r:id="rId31"/>
    </p:embeddedFont>
    <p:embeddedFont>
      <p:font typeface="Canva Sans" charset="1" panose="020B05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 Id="rId6" Target="../media/image46.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9.pn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52.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5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9.jpeg" Type="http://schemas.openxmlformats.org/officeDocument/2006/relationships/image"/><Relationship Id="rId7" Target="../media/image6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61.jpeg" Type="http://schemas.openxmlformats.org/officeDocument/2006/relationships/image"/><Relationship Id="rId7" Target="../media/image62.jpeg" Type="http://schemas.openxmlformats.org/officeDocument/2006/relationships/image"/><Relationship Id="rId8" Target="../media/image63.jpeg" Type="http://schemas.openxmlformats.org/officeDocument/2006/relationships/image"/><Relationship Id="rId9"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50.png" Type="http://schemas.openxmlformats.org/officeDocument/2006/relationships/image"/><Relationship Id="rId5" Target="../media/image5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jpeg" Type="http://schemas.openxmlformats.org/officeDocument/2006/relationships/image"/><Relationship Id="rId9" Target="../media/image2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8.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9.jpe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608196"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5400000">
            <a:off x="13890343" y="5516388"/>
            <a:ext cx="4840370" cy="6758253"/>
          </a:xfrm>
          <a:custGeom>
            <a:avLst/>
            <a:gdLst/>
            <a:ahLst/>
            <a:cxnLst/>
            <a:rect r="r" b="b" t="t" l="l"/>
            <a:pathLst>
              <a:path h="6758253" w="4840370">
                <a:moveTo>
                  <a:pt x="4840371" y="6758253"/>
                </a:moveTo>
                <a:lnTo>
                  <a:pt x="0" y="6758253"/>
                </a:lnTo>
                <a:lnTo>
                  <a:pt x="0" y="0"/>
                </a:lnTo>
                <a:lnTo>
                  <a:pt x="4840371" y="0"/>
                </a:lnTo>
                <a:lnTo>
                  <a:pt x="4840371" y="675825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212327">
            <a:off x="-1633813" y="4706943"/>
            <a:ext cx="7684967" cy="7684967"/>
          </a:xfrm>
          <a:custGeom>
            <a:avLst/>
            <a:gdLst/>
            <a:ahLst/>
            <a:cxnLst/>
            <a:rect r="r" b="b" t="t" l="l"/>
            <a:pathLst>
              <a:path h="7684967" w="7684967">
                <a:moveTo>
                  <a:pt x="7684968" y="0"/>
                </a:moveTo>
                <a:lnTo>
                  <a:pt x="0" y="0"/>
                </a:lnTo>
                <a:lnTo>
                  <a:pt x="0" y="7684968"/>
                </a:lnTo>
                <a:lnTo>
                  <a:pt x="7684968" y="7684968"/>
                </a:lnTo>
                <a:lnTo>
                  <a:pt x="7684968"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863660" y="4936791"/>
            <a:ext cx="7684967" cy="7684967"/>
          </a:xfrm>
          <a:custGeom>
            <a:avLst/>
            <a:gdLst/>
            <a:ahLst/>
            <a:cxnLst/>
            <a:rect r="r" b="b" t="t" l="l"/>
            <a:pathLst>
              <a:path h="7684967" w="7684967">
                <a:moveTo>
                  <a:pt x="7684967" y="0"/>
                </a:moveTo>
                <a:lnTo>
                  <a:pt x="0" y="0"/>
                </a:lnTo>
                <a:lnTo>
                  <a:pt x="0" y="7684968"/>
                </a:lnTo>
                <a:lnTo>
                  <a:pt x="7684967" y="7684968"/>
                </a:lnTo>
                <a:lnTo>
                  <a:pt x="76849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true" rot="-176744">
            <a:off x="12281842" y="-3234705"/>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767499" y="2598262"/>
            <a:ext cx="17217711" cy="2988780"/>
          </a:xfrm>
          <a:prstGeom prst="rect">
            <a:avLst/>
          </a:prstGeom>
        </p:spPr>
        <p:txBody>
          <a:bodyPr anchor="t" rtlCol="false" tIns="0" lIns="0" bIns="0" rIns="0">
            <a:spAutoFit/>
          </a:bodyPr>
          <a:lstStyle/>
          <a:p>
            <a:pPr algn="ctr">
              <a:lnSpc>
                <a:spcPts val="7989"/>
              </a:lnSpc>
            </a:pPr>
            <a:r>
              <a:rPr lang="en-US" b="true" sz="5706">
                <a:solidFill>
                  <a:srgbClr val="3F3D3E"/>
                </a:solidFill>
                <a:latin typeface="Alexandria Bold"/>
                <a:ea typeface="Alexandria Bold"/>
                <a:cs typeface="Alexandria Bold"/>
                <a:sym typeface="Alexandria Bold"/>
              </a:rPr>
              <a:t>RESTORATION AND ENHANCEMENT OF AGED MANUSCRIPTS FOR RELIABLE TEXT EXTRACTION</a:t>
            </a:r>
          </a:p>
        </p:txBody>
      </p:sp>
      <p:sp>
        <p:nvSpPr>
          <p:cNvPr name="TextBox 9" id="9"/>
          <p:cNvSpPr txBox="true"/>
          <p:nvPr/>
        </p:nvSpPr>
        <p:spPr>
          <a:xfrm rot="0">
            <a:off x="6237336" y="6542048"/>
            <a:ext cx="6278037" cy="2353467"/>
          </a:xfrm>
          <a:prstGeom prst="rect">
            <a:avLst/>
          </a:prstGeom>
        </p:spPr>
        <p:txBody>
          <a:bodyPr anchor="t" rtlCol="false" tIns="0" lIns="0" bIns="0" rIns="0">
            <a:spAutoFit/>
          </a:bodyPr>
          <a:lstStyle/>
          <a:p>
            <a:pPr algn="ctr">
              <a:lnSpc>
                <a:spcPts val="6256"/>
              </a:lnSpc>
            </a:pPr>
            <a:r>
              <a:rPr lang="en-US" sz="4468">
                <a:solidFill>
                  <a:srgbClr val="545454"/>
                </a:solidFill>
                <a:latin typeface="Garet"/>
                <a:ea typeface="Garet"/>
                <a:cs typeface="Garet"/>
                <a:sym typeface="Garet"/>
              </a:rPr>
              <a:t>By Aditya Mukati</a:t>
            </a:r>
          </a:p>
          <a:p>
            <a:pPr algn="ctr">
              <a:lnSpc>
                <a:spcPts val="6256"/>
              </a:lnSpc>
            </a:pPr>
            <a:r>
              <a:rPr lang="en-US" sz="4468">
                <a:solidFill>
                  <a:srgbClr val="545454"/>
                </a:solidFill>
                <a:latin typeface="Garet"/>
                <a:ea typeface="Garet"/>
                <a:cs typeface="Garet"/>
                <a:sym typeface="Garet"/>
              </a:rPr>
              <a:t>    Nehal Mantri</a:t>
            </a:r>
          </a:p>
          <a:p>
            <a:pPr algn="ctr">
              <a:lnSpc>
                <a:spcPts val="6256"/>
              </a:lnSpc>
              <a:spcBef>
                <a:spcPct val="0"/>
              </a:spcBef>
            </a:pPr>
            <a:r>
              <a:rPr lang="en-US" sz="4468">
                <a:solidFill>
                  <a:srgbClr val="545454"/>
                </a:solidFill>
                <a:latin typeface="Garet"/>
                <a:ea typeface="Garet"/>
                <a:cs typeface="Garet"/>
                <a:sym typeface="Garet"/>
              </a:rPr>
              <a:t> Nikhil Joshi</a:t>
            </a:r>
          </a:p>
        </p:txBody>
      </p:sp>
      <p:sp>
        <p:nvSpPr>
          <p:cNvPr name="Freeform 10" id="10"/>
          <p:cNvSpPr/>
          <p:nvPr/>
        </p:nvSpPr>
        <p:spPr>
          <a:xfrm flipH="true" flipV="false" rot="0">
            <a:off x="-310164" y="7117095"/>
            <a:ext cx="7684967" cy="7684967"/>
          </a:xfrm>
          <a:custGeom>
            <a:avLst/>
            <a:gdLst/>
            <a:ahLst/>
            <a:cxnLst/>
            <a:rect r="r" b="b" t="t" l="l"/>
            <a:pathLst>
              <a:path h="7684967" w="7684967">
                <a:moveTo>
                  <a:pt x="7684968" y="0"/>
                </a:moveTo>
                <a:lnTo>
                  <a:pt x="0" y="0"/>
                </a:lnTo>
                <a:lnTo>
                  <a:pt x="0" y="7684967"/>
                </a:lnTo>
                <a:lnTo>
                  <a:pt x="7684968" y="7684967"/>
                </a:lnTo>
                <a:lnTo>
                  <a:pt x="768496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65600" y="2658077"/>
            <a:ext cx="9467962" cy="4050821"/>
          </a:xfrm>
          <a:prstGeom prst="rect">
            <a:avLst/>
          </a:prstGeom>
        </p:spPr>
        <p:txBody>
          <a:bodyPr anchor="t" rtlCol="false" tIns="0" lIns="0" bIns="0" rIns="0">
            <a:spAutoFit/>
          </a:bodyPr>
          <a:lstStyle/>
          <a:p>
            <a:pPr algn="l">
              <a:lnSpc>
                <a:spcPts val="4576"/>
              </a:lnSpc>
            </a:pPr>
            <a:r>
              <a:rPr lang="en-US" sz="3268" b="true">
                <a:solidFill>
                  <a:srgbClr val="545454"/>
                </a:solidFill>
                <a:latin typeface="Garet Bold"/>
                <a:ea typeface="Garet Bold"/>
                <a:cs typeface="Garet Bold"/>
                <a:sym typeface="Garet Bold"/>
              </a:rPr>
              <a:t>Adaptive Background Subtraction</a:t>
            </a:r>
          </a:p>
          <a:p>
            <a:pPr algn="l" marL="705747" indent="-352873" lvl="1">
              <a:lnSpc>
                <a:spcPts val="4576"/>
              </a:lnSpc>
              <a:buFont typeface="Arial"/>
              <a:buChar char="•"/>
            </a:pPr>
            <a:r>
              <a:rPr lang="en-US" sz="3268">
                <a:solidFill>
                  <a:srgbClr val="545454"/>
                </a:solidFill>
                <a:latin typeface="Garet"/>
                <a:ea typeface="Garet"/>
                <a:cs typeface="Garet"/>
                <a:sym typeface="Garet"/>
              </a:rPr>
              <a:t>Removes background textures, page stains, and ink bleed.</a:t>
            </a:r>
          </a:p>
          <a:p>
            <a:pPr algn="l" marL="705747" indent="-352873" lvl="1">
              <a:lnSpc>
                <a:spcPts val="4576"/>
              </a:lnSpc>
              <a:buFont typeface="Arial"/>
              <a:buChar char="•"/>
            </a:pPr>
            <a:r>
              <a:rPr lang="en-US" sz="3268">
                <a:solidFill>
                  <a:srgbClr val="545454"/>
                </a:solidFill>
                <a:latin typeface="Garet"/>
                <a:ea typeface="Garet"/>
                <a:cs typeface="Garet"/>
                <a:sym typeface="Garet"/>
              </a:rPr>
              <a:t>Separates foreground (text) from background using thresholding and filtering techniques.</a:t>
            </a:r>
          </a:p>
          <a:p>
            <a:pPr algn="l" marL="705747" indent="-352873" lvl="1">
              <a:lnSpc>
                <a:spcPts val="4576"/>
              </a:lnSpc>
              <a:buFont typeface="Arial"/>
              <a:buChar char="•"/>
            </a:pPr>
            <a:r>
              <a:rPr lang="en-US" sz="3268">
                <a:solidFill>
                  <a:srgbClr val="545454"/>
                </a:solidFill>
                <a:latin typeface="Garet"/>
                <a:ea typeface="Garet"/>
                <a:cs typeface="Garet"/>
                <a:sym typeface="Garet"/>
              </a:rPr>
              <a:t>Makes text pop out clearly for OCR.</a:t>
            </a: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363948" y="2112824"/>
            <a:ext cx="5895352" cy="5208002"/>
          </a:xfrm>
          <a:custGeom>
            <a:avLst/>
            <a:gdLst/>
            <a:ahLst/>
            <a:cxnLst/>
            <a:rect r="r" b="b" t="t" l="l"/>
            <a:pathLst>
              <a:path h="5208002" w="5895352">
                <a:moveTo>
                  <a:pt x="0" y="0"/>
                </a:moveTo>
                <a:lnTo>
                  <a:pt x="5895352" y="0"/>
                </a:lnTo>
                <a:lnTo>
                  <a:pt x="5895352" y="5208002"/>
                </a:lnTo>
                <a:lnTo>
                  <a:pt x="0" y="5208002"/>
                </a:lnTo>
                <a:lnTo>
                  <a:pt x="0" y="0"/>
                </a:lnTo>
                <a:close/>
              </a:path>
            </a:pathLst>
          </a:custGeom>
          <a:blipFill>
            <a:blip r:embed="rId6"/>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09</a:t>
            </a:r>
          </a:p>
        </p:txBody>
      </p:sp>
      <p:sp>
        <p:nvSpPr>
          <p:cNvPr name="Freeform 8" id="8"/>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8616800">
            <a:off x="14674208" y="874342"/>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3863" y="2179592"/>
            <a:ext cx="8721591" cy="5793896"/>
          </a:xfrm>
          <a:prstGeom prst="rect">
            <a:avLst/>
          </a:prstGeom>
        </p:spPr>
        <p:txBody>
          <a:bodyPr anchor="t" rtlCol="false" tIns="0" lIns="0" bIns="0" rIns="0">
            <a:spAutoFit/>
          </a:bodyPr>
          <a:lstStyle/>
          <a:p>
            <a:pPr algn="l">
              <a:lnSpc>
                <a:spcPts val="4576"/>
              </a:lnSpc>
            </a:pPr>
            <a:r>
              <a:rPr lang="en-US" sz="3268">
                <a:solidFill>
                  <a:srgbClr val="545454"/>
                </a:solidFill>
                <a:latin typeface="Garet"/>
                <a:ea typeface="Garet"/>
                <a:cs typeface="Garet"/>
                <a:sym typeface="Garet"/>
              </a:rPr>
              <a:t> </a:t>
            </a:r>
            <a:r>
              <a:rPr lang="en-US" sz="3268" b="true">
                <a:solidFill>
                  <a:srgbClr val="545454"/>
                </a:solidFill>
                <a:latin typeface="Garet Bold"/>
                <a:ea typeface="Garet Bold"/>
                <a:cs typeface="Garet Bold"/>
                <a:sym typeface="Garet Bold"/>
              </a:rPr>
              <a:t>Sauvola Binarization</a:t>
            </a:r>
          </a:p>
          <a:p>
            <a:pPr algn="l" marL="705747" indent="-352873" lvl="1">
              <a:lnSpc>
                <a:spcPts val="4576"/>
              </a:lnSpc>
              <a:buFont typeface="Arial"/>
              <a:buChar char="•"/>
            </a:pPr>
            <a:r>
              <a:rPr lang="en-US" sz="3268">
                <a:solidFill>
                  <a:srgbClr val="545454"/>
                </a:solidFill>
                <a:latin typeface="Garet"/>
                <a:ea typeface="Garet"/>
                <a:cs typeface="Garet"/>
                <a:sym typeface="Garet"/>
              </a:rPr>
              <a:t>Adaptive binarization technique that chooses threshold based on local image statistics.</a:t>
            </a:r>
          </a:p>
          <a:p>
            <a:pPr algn="l" marL="705747" indent="-352873" lvl="1">
              <a:lnSpc>
                <a:spcPts val="4576"/>
              </a:lnSpc>
              <a:buFont typeface="Arial"/>
              <a:buChar char="•"/>
            </a:pPr>
            <a:r>
              <a:rPr lang="en-US" sz="3268">
                <a:solidFill>
                  <a:srgbClr val="545454"/>
                </a:solidFill>
                <a:latin typeface="Garet"/>
                <a:ea typeface="Garet"/>
                <a:cs typeface="Garet"/>
                <a:sym typeface="Garet"/>
              </a:rPr>
              <a:t>Handles uneven illumination very well — better than global thresholding like Otsu.</a:t>
            </a:r>
          </a:p>
          <a:p>
            <a:pPr algn="l" marL="705747" indent="-352873" lvl="1">
              <a:lnSpc>
                <a:spcPts val="4576"/>
              </a:lnSpc>
              <a:spcBef>
                <a:spcPct val="0"/>
              </a:spcBef>
              <a:buFont typeface="Arial"/>
              <a:buChar char="•"/>
            </a:pPr>
            <a:r>
              <a:rPr lang="en-US" sz="3268">
                <a:solidFill>
                  <a:srgbClr val="545454"/>
                </a:solidFill>
                <a:latin typeface="Garet"/>
                <a:ea typeface="Garet"/>
                <a:cs typeface="Garet"/>
                <a:sym typeface="Garet"/>
              </a:rPr>
              <a:t>Ideal for manuscripts with shadowed or light areas.</a:t>
            </a:r>
          </a:p>
          <a:p>
            <a:pPr algn="l">
              <a:lnSpc>
                <a:spcPts val="4576"/>
              </a:lnSpc>
              <a:spcBef>
                <a:spcPct val="0"/>
              </a:spcBef>
            </a:pP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true" flipV="false" rot="-10472051">
            <a:off x="13416816" y="-3145397"/>
            <a:ext cx="7684967" cy="7684967"/>
          </a:xfrm>
          <a:custGeom>
            <a:avLst/>
            <a:gdLst/>
            <a:ahLst/>
            <a:cxnLst/>
            <a:rect r="r" b="b" t="t" l="l"/>
            <a:pathLst>
              <a:path h="7684967" w="7684967">
                <a:moveTo>
                  <a:pt x="7684968" y="0"/>
                </a:moveTo>
                <a:lnTo>
                  <a:pt x="0" y="0"/>
                </a:lnTo>
                <a:lnTo>
                  <a:pt x="0" y="7684967"/>
                </a:lnTo>
                <a:lnTo>
                  <a:pt x="7684968" y="7684967"/>
                </a:lnTo>
                <a:lnTo>
                  <a:pt x="76849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278294" y="2246267"/>
            <a:ext cx="5981006" cy="5283669"/>
          </a:xfrm>
          <a:custGeom>
            <a:avLst/>
            <a:gdLst/>
            <a:ahLst/>
            <a:cxnLst/>
            <a:rect r="r" b="b" t="t" l="l"/>
            <a:pathLst>
              <a:path h="5283669" w="5981006">
                <a:moveTo>
                  <a:pt x="0" y="0"/>
                </a:moveTo>
                <a:lnTo>
                  <a:pt x="5981006" y="0"/>
                </a:lnTo>
                <a:lnTo>
                  <a:pt x="5981006" y="5283670"/>
                </a:lnTo>
                <a:lnTo>
                  <a:pt x="0" y="5283670"/>
                </a:lnTo>
                <a:lnTo>
                  <a:pt x="0" y="0"/>
                </a:lnTo>
                <a:close/>
              </a:path>
            </a:pathLst>
          </a:custGeom>
          <a:blipFill>
            <a:blip r:embed="rId6"/>
            <a:stretch>
              <a:fillRect l="0" t="0" r="0" b="0"/>
            </a:stretch>
          </a:blipFill>
        </p:spPr>
      </p:sp>
      <p:sp>
        <p:nvSpPr>
          <p:cNvPr name="TextBox 8" id="8"/>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10</a:t>
            </a:r>
          </a:p>
        </p:txBody>
      </p:sp>
      <p:sp>
        <p:nvSpPr>
          <p:cNvPr name="Freeform 9" id="9"/>
          <p:cNvSpPr/>
          <p:nvPr/>
        </p:nvSpPr>
        <p:spPr>
          <a:xfrm flipH="true" flipV="false" rot="-10472051">
            <a:off x="13416816" y="-3542339"/>
            <a:ext cx="7684967" cy="7684967"/>
          </a:xfrm>
          <a:custGeom>
            <a:avLst/>
            <a:gdLst/>
            <a:ahLst/>
            <a:cxnLst/>
            <a:rect r="r" b="b" t="t" l="l"/>
            <a:pathLst>
              <a:path h="7684967" w="7684967">
                <a:moveTo>
                  <a:pt x="7684968" y="0"/>
                </a:moveTo>
                <a:lnTo>
                  <a:pt x="0" y="0"/>
                </a:lnTo>
                <a:lnTo>
                  <a:pt x="0" y="7684968"/>
                </a:lnTo>
                <a:lnTo>
                  <a:pt x="7684968" y="7684968"/>
                </a:lnTo>
                <a:lnTo>
                  <a:pt x="7684968"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false" rot="0">
            <a:off x="11321269" y="2378422"/>
            <a:ext cx="5938031" cy="5245704"/>
          </a:xfrm>
          <a:custGeom>
            <a:avLst/>
            <a:gdLst/>
            <a:ahLst/>
            <a:cxnLst/>
            <a:rect r="r" b="b" t="t" l="l"/>
            <a:pathLst>
              <a:path h="5245704" w="5938031">
                <a:moveTo>
                  <a:pt x="0" y="0"/>
                </a:moveTo>
                <a:lnTo>
                  <a:pt x="5938031" y="0"/>
                </a:lnTo>
                <a:lnTo>
                  <a:pt x="5938031" y="5245705"/>
                </a:lnTo>
                <a:lnTo>
                  <a:pt x="0" y="5245705"/>
                </a:lnTo>
                <a:lnTo>
                  <a:pt x="0" y="0"/>
                </a:lnTo>
                <a:close/>
              </a:path>
            </a:pathLst>
          </a:custGeom>
          <a:blipFill>
            <a:blip r:embed="rId6"/>
            <a:stretch>
              <a:fillRect l="0" t="0" r="0" b="0"/>
            </a:stretch>
          </a:blipFill>
        </p:spPr>
      </p:sp>
      <p:sp>
        <p:nvSpPr>
          <p:cNvPr name="TextBox 6" id="6"/>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11</a:t>
            </a:r>
          </a:p>
        </p:txBody>
      </p:sp>
      <p:sp>
        <p:nvSpPr>
          <p:cNvPr name="TextBox 7" id="7"/>
          <p:cNvSpPr txBox="true"/>
          <p:nvPr/>
        </p:nvSpPr>
        <p:spPr>
          <a:xfrm rot="0">
            <a:off x="1343841" y="2419667"/>
            <a:ext cx="9452058" cy="5380990"/>
          </a:xfrm>
          <a:prstGeom prst="rect">
            <a:avLst/>
          </a:prstGeom>
        </p:spPr>
        <p:txBody>
          <a:bodyPr anchor="t" rtlCol="false" tIns="0" lIns="0" bIns="0" rIns="0">
            <a:spAutoFit/>
          </a:bodyPr>
          <a:lstStyle/>
          <a:p>
            <a:pPr algn="l">
              <a:lnSpc>
                <a:spcPts val="4759"/>
              </a:lnSpc>
            </a:pPr>
            <a:r>
              <a:rPr lang="en-US" sz="3399" b="true">
                <a:solidFill>
                  <a:srgbClr val="545454"/>
                </a:solidFill>
                <a:latin typeface="Canva Sans Bold"/>
                <a:ea typeface="Canva Sans Bold"/>
                <a:cs typeface="Canva Sans Bold"/>
                <a:sym typeface="Canva Sans Bold"/>
              </a:rPr>
              <a:t>Unsharp Masking</a:t>
            </a:r>
          </a:p>
          <a:p>
            <a:pPr algn="l" marL="734059" indent="-367030" lvl="1">
              <a:lnSpc>
                <a:spcPts val="4759"/>
              </a:lnSpc>
              <a:buFont typeface="Arial"/>
              <a:buChar char="•"/>
            </a:pPr>
            <a:r>
              <a:rPr lang="en-US" sz="3399">
                <a:solidFill>
                  <a:srgbClr val="545454"/>
                </a:solidFill>
                <a:latin typeface="Canva Sans"/>
                <a:ea typeface="Canva Sans"/>
                <a:cs typeface="Canva Sans"/>
                <a:sym typeface="Canva Sans"/>
              </a:rPr>
              <a:t>Sharpens blurre</a:t>
            </a:r>
            <a:r>
              <a:rPr lang="en-US" sz="3399">
                <a:solidFill>
                  <a:srgbClr val="545454"/>
                </a:solidFill>
                <a:latin typeface="Canva Sans"/>
                <a:ea typeface="Canva Sans"/>
                <a:cs typeface="Canva Sans"/>
                <a:sym typeface="Canva Sans"/>
              </a:rPr>
              <a:t>d text by enhancing edges using a blurred version of the image.</a:t>
            </a:r>
          </a:p>
          <a:p>
            <a:pPr algn="l" marL="734059" indent="-367030" lvl="1">
              <a:lnSpc>
                <a:spcPts val="4759"/>
              </a:lnSpc>
              <a:buFont typeface="Arial"/>
              <a:buChar char="•"/>
            </a:pPr>
            <a:r>
              <a:rPr lang="en-US" sz="3399">
                <a:solidFill>
                  <a:srgbClr val="545454"/>
                </a:solidFill>
                <a:latin typeface="Canva Sans"/>
                <a:ea typeface="Canva Sans"/>
                <a:cs typeface="Canva Sans"/>
                <a:sym typeface="Canva Sans"/>
              </a:rPr>
              <a:t>Improves readability without adding noise or artifacts.</a:t>
            </a:r>
          </a:p>
          <a:p>
            <a:pPr algn="l" marL="734059" indent="-367030" lvl="1">
              <a:lnSpc>
                <a:spcPts val="4759"/>
              </a:lnSpc>
              <a:buFont typeface="Arial"/>
              <a:buChar char="•"/>
            </a:pPr>
            <a:r>
              <a:rPr lang="en-US" sz="3399">
                <a:solidFill>
                  <a:srgbClr val="545454"/>
                </a:solidFill>
                <a:latin typeface="Canva Sans"/>
                <a:ea typeface="Canva Sans"/>
                <a:cs typeface="Canva Sans"/>
                <a:sym typeface="Canva Sans"/>
              </a:rPr>
              <a:t>Ideal for restoring faded or slightly out-of-focus documents.</a:t>
            </a:r>
          </a:p>
          <a:p>
            <a:pPr algn="l">
              <a:lnSpc>
                <a:spcPts val="4759"/>
              </a:lnSpc>
            </a:pPr>
          </a:p>
        </p:txBody>
      </p:sp>
      <p:sp>
        <p:nvSpPr>
          <p:cNvPr name="Freeform 8" id="8"/>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10472051">
            <a:off x="13940331" y="-2565775"/>
            <a:ext cx="7684967" cy="7684967"/>
          </a:xfrm>
          <a:custGeom>
            <a:avLst/>
            <a:gdLst/>
            <a:ahLst/>
            <a:cxnLst/>
            <a:rect r="r" b="b" t="t" l="l"/>
            <a:pathLst>
              <a:path h="7684967" w="7684967">
                <a:moveTo>
                  <a:pt x="7684968" y="0"/>
                </a:moveTo>
                <a:lnTo>
                  <a:pt x="0" y="0"/>
                </a:lnTo>
                <a:lnTo>
                  <a:pt x="0" y="7684967"/>
                </a:lnTo>
                <a:lnTo>
                  <a:pt x="7684968" y="7684967"/>
                </a:lnTo>
                <a:lnTo>
                  <a:pt x="768496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99189">
            <a:off x="1647627" y="-3029233"/>
            <a:ext cx="5787576" cy="8080767"/>
          </a:xfrm>
          <a:custGeom>
            <a:avLst/>
            <a:gdLst/>
            <a:ahLst/>
            <a:cxnLst/>
            <a:rect r="r" b="b" t="t" l="l"/>
            <a:pathLst>
              <a:path h="8080767" w="5787576">
                <a:moveTo>
                  <a:pt x="0" y="0"/>
                </a:moveTo>
                <a:lnTo>
                  <a:pt x="5787576" y="0"/>
                </a:lnTo>
                <a:lnTo>
                  <a:pt x="5787576" y="8080767"/>
                </a:lnTo>
                <a:lnTo>
                  <a:pt x="0" y="8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7873" y="2453905"/>
            <a:ext cx="9396893" cy="4631846"/>
          </a:xfrm>
          <a:prstGeom prst="rect">
            <a:avLst/>
          </a:prstGeom>
        </p:spPr>
        <p:txBody>
          <a:bodyPr anchor="t" rtlCol="false" tIns="0" lIns="0" bIns="0" rIns="0">
            <a:spAutoFit/>
          </a:bodyPr>
          <a:lstStyle/>
          <a:p>
            <a:pPr algn="l">
              <a:lnSpc>
                <a:spcPts val="4576"/>
              </a:lnSpc>
            </a:pPr>
            <a:r>
              <a:rPr lang="en-US" sz="3268" b="true">
                <a:solidFill>
                  <a:srgbClr val="545454"/>
                </a:solidFill>
                <a:latin typeface="Garet Bold"/>
                <a:ea typeface="Garet Bold"/>
                <a:cs typeface="Garet Bold"/>
                <a:sym typeface="Garet Bold"/>
              </a:rPr>
              <a:t>Median Filtering</a:t>
            </a:r>
          </a:p>
          <a:p>
            <a:pPr algn="l" marL="705747" indent="-352873" lvl="1">
              <a:lnSpc>
                <a:spcPts val="4576"/>
              </a:lnSpc>
              <a:buFont typeface="Arial"/>
              <a:buChar char="•"/>
            </a:pPr>
            <a:r>
              <a:rPr lang="en-US" sz="3268">
                <a:solidFill>
                  <a:srgbClr val="545454"/>
                </a:solidFill>
                <a:latin typeface="Garet"/>
                <a:ea typeface="Garet"/>
                <a:cs typeface="Garet"/>
                <a:sym typeface="Garet"/>
              </a:rPr>
              <a:t>Removes salt-and-pepper noise (ink dots, dust) without destroying edges.</a:t>
            </a:r>
          </a:p>
          <a:p>
            <a:pPr algn="l" marL="705747" indent="-352873" lvl="1">
              <a:lnSpc>
                <a:spcPts val="4576"/>
              </a:lnSpc>
              <a:buFont typeface="Arial"/>
              <a:buChar char="•"/>
            </a:pPr>
            <a:r>
              <a:rPr lang="en-US" sz="3268">
                <a:solidFill>
                  <a:srgbClr val="545454"/>
                </a:solidFill>
                <a:latin typeface="Garet"/>
                <a:ea typeface="Garet"/>
                <a:cs typeface="Garet"/>
                <a:sym typeface="Garet"/>
              </a:rPr>
              <a:t>Preserves sharpness better than Gaussian filters.</a:t>
            </a:r>
          </a:p>
          <a:p>
            <a:pPr algn="l" marL="705747" indent="-352873" lvl="1">
              <a:lnSpc>
                <a:spcPts val="4576"/>
              </a:lnSpc>
              <a:spcBef>
                <a:spcPct val="0"/>
              </a:spcBef>
              <a:buFont typeface="Arial"/>
              <a:buChar char="•"/>
            </a:pPr>
            <a:r>
              <a:rPr lang="en-US" sz="3268">
                <a:solidFill>
                  <a:srgbClr val="545454"/>
                </a:solidFill>
                <a:latin typeface="Garet"/>
                <a:ea typeface="Garet"/>
                <a:cs typeface="Garet"/>
                <a:sym typeface="Garet"/>
              </a:rPr>
              <a:t>Perfect for cleaning up scans with scattered imperfections.</a:t>
            </a:r>
          </a:p>
          <a:p>
            <a:pPr algn="l">
              <a:lnSpc>
                <a:spcPts val="4576"/>
              </a:lnSpc>
              <a:spcBef>
                <a:spcPct val="0"/>
              </a:spcBef>
            </a:pP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341906" y="2340500"/>
            <a:ext cx="5797012" cy="5121127"/>
          </a:xfrm>
          <a:custGeom>
            <a:avLst/>
            <a:gdLst/>
            <a:ahLst/>
            <a:cxnLst/>
            <a:rect r="r" b="b" t="t" l="l"/>
            <a:pathLst>
              <a:path h="5121127" w="5797012">
                <a:moveTo>
                  <a:pt x="0" y="0"/>
                </a:moveTo>
                <a:lnTo>
                  <a:pt x="5797012" y="0"/>
                </a:lnTo>
                <a:lnTo>
                  <a:pt x="5797012" y="5121127"/>
                </a:lnTo>
                <a:lnTo>
                  <a:pt x="0" y="5121127"/>
                </a:lnTo>
                <a:lnTo>
                  <a:pt x="0" y="0"/>
                </a:lnTo>
                <a:close/>
              </a:path>
            </a:pathLst>
          </a:custGeom>
          <a:blipFill>
            <a:blip r:embed="rId6"/>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12</a:t>
            </a:r>
          </a:p>
        </p:txBody>
      </p:sp>
      <p:sp>
        <p:nvSpPr>
          <p:cNvPr name="Freeform 8" id="8"/>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10472051">
            <a:off x="14138321" y="-2367786"/>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99189">
            <a:off x="1647627" y="-3029233"/>
            <a:ext cx="5787576" cy="8080767"/>
          </a:xfrm>
          <a:custGeom>
            <a:avLst/>
            <a:gdLst/>
            <a:ahLst/>
            <a:cxnLst/>
            <a:rect r="r" b="b" t="t" l="l"/>
            <a:pathLst>
              <a:path h="8080767" w="5787576">
                <a:moveTo>
                  <a:pt x="0" y="0"/>
                </a:moveTo>
                <a:lnTo>
                  <a:pt x="5787576" y="0"/>
                </a:lnTo>
                <a:lnTo>
                  <a:pt x="5787576" y="8080767"/>
                </a:lnTo>
                <a:lnTo>
                  <a:pt x="0" y="8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0472051">
            <a:off x="14138321" y="-2367786"/>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3102694" y="2132765"/>
            <a:ext cx="3747349" cy="7065897"/>
          </a:xfrm>
          <a:custGeom>
            <a:avLst/>
            <a:gdLst/>
            <a:ahLst/>
            <a:cxnLst/>
            <a:rect r="r" b="b" t="t" l="l"/>
            <a:pathLst>
              <a:path h="7065897" w="3747349">
                <a:moveTo>
                  <a:pt x="0" y="0"/>
                </a:moveTo>
                <a:lnTo>
                  <a:pt x="3747349" y="0"/>
                </a:lnTo>
                <a:lnTo>
                  <a:pt x="3747349" y="7065897"/>
                </a:lnTo>
                <a:lnTo>
                  <a:pt x="0" y="7065897"/>
                </a:lnTo>
                <a:lnTo>
                  <a:pt x="0" y="0"/>
                </a:lnTo>
                <a:close/>
              </a:path>
            </a:pathLst>
          </a:custGeom>
          <a:blipFill>
            <a:blip r:embed="rId10"/>
            <a:stretch>
              <a:fillRect l="0" t="0" r="0" b="0"/>
            </a:stretch>
          </a:blipFill>
        </p:spPr>
      </p:sp>
      <p:sp>
        <p:nvSpPr>
          <p:cNvPr name="Freeform 8" id="8"/>
          <p:cNvSpPr/>
          <p:nvPr/>
        </p:nvSpPr>
        <p:spPr>
          <a:xfrm flipH="false" flipV="false" rot="0">
            <a:off x="2336384" y="2500212"/>
            <a:ext cx="9776035" cy="6144333"/>
          </a:xfrm>
          <a:custGeom>
            <a:avLst/>
            <a:gdLst/>
            <a:ahLst/>
            <a:cxnLst/>
            <a:rect r="r" b="b" t="t" l="l"/>
            <a:pathLst>
              <a:path h="6144333" w="9776035">
                <a:moveTo>
                  <a:pt x="0" y="0"/>
                </a:moveTo>
                <a:lnTo>
                  <a:pt x="9776035" y="0"/>
                </a:lnTo>
                <a:lnTo>
                  <a:pt x="9776035" y="6144334"/>
                </a:lnTo>
                <a:lnTo>
                  <a:pt x="0" y="6144334"/>
                </a:lnTo>
                <a:lnTo>
                  <a:pt x="0" y="0"/>
                </a:lnTo>
                <a:close/>
              </a:path>
            </a:pathLst>
          </a:custGeom>
          <a:blipFill>
            <a:blip r:embed="rId11"/>
            <a:stretch>
              <a:fillRect l="0" t="0" r="0" b="0"/>
            </a:stretch>
          </a:blipFill>
        </p:spPr>
      </p:sp>
      <p:sp>
        <p:nvSpPr>
          <p:cNvPr name="TextBox 9" id="9"/>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12</a:t>
            </a:r>
          </a:p>
        </p:txBody>
      </p:sp>
      <p:sp>
        <p:nvSpPr>
          <p:cNvPr name="TextBox 10" id="10"/>
          <p:cNvSpPr txBox="true"/>
          <p:nvPr/>
        </p:nvSpPr>
        <p:spPr>
          <a:xfrm rot="0">
            <a:off x="6298697" y="942975"/>
            <a:ext cx="6131521"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Model Architecture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99189">
            <a:off x="1647627" y="-3029233"/>
            <a:ext cx="5787576" cy="8080767"/>
          </a:xfrm>
          <a:custGeom>
            <a:avLst/>
            <a:gdLst/>
            <a:ahLst/>
            <a:cxnLst/>
            <a:rect r="r" b="b" t="t" l="l"/>
            <a:pathLst>
              <a:path h="8080767" w="5787576">
                <a:moveTo>
                  <a:pt x="0" y="0"/>
                </a:moveTo>
                <a:lnTo>
                  <a:pt x="5787576" y="0"/>
                </a:lnTo>
                <a:lnTo>
                  <a:pt x="5787576" y="8080767"/>
                </a:lnTo>
                <a:lnTo>
                  <a:pt x="0" y="8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2492995"/>
            <a:ext cx="8115300" cy="5887900"/>
          </a:xfrm>
          <a:prstGeom prst="rect">
            <a:avLst/>
          </a:prstGeom>
        </p:spPr>
        <p:txBody>
          <a:bodyPr anchor="t" rtlCol="false" tIns="0" lIns="0" bIns="0" rIns="0">
            <a:spAutoFit/>
          </a:bodyPr>
          <a:lstStyle/>
          <a:p>
            <a:pPr algn="l">
              <a:lnSpc>
                <a:spcPts val="3152"/>
              </a:lnSpc>
            </a:pPr>
            <a:r>
              <a:rPr lang="en-US" sz="2251">
                <a:solidFill>
                  <a:srgbClr val="545454"/>
                </a:solidFill>
                <a:latin typeface="Garet"/>
                <a:ea typeface="Garet"/>
                <a:cs typeface="Garet"/>
                <a:sym typeface="Garet"/>
              </a:rPr>
              <a:t>After preprocessing, individual words from the manuscript are passed through the trained CNN model, which predicts Tamil or Sanskrit based on morphological features.</a:t>
            </a:r>
          </a:p>
          <a:p>
            <a:pPr algn="l">
              <a:lnSpc>
                <a:spcPts val="3152"/>
              </a:lnSpc>
            </a:pPr>
          </a:p>
          <a:p>
            <a:pPr algn="l">
              <a:lnSpc>
                <a:spcPts val="3152"/>
              </a:lnSpc>
            </a:pPr>
            <a:r>
              <a:rPr lang="en-US" sz="2251">
                <a:solidFill>
                  <a:srgbClr val="545454"/>
                </a:solidFill>
                <a:latin typeface="Garet"/>
                <a:ea typeface="Garet"/>
                <a:cs typeface="Garet"/>
                <a:sym typeface="Garet"/>
              </a:rPr>
              <a:t>A</a:t>
            </a:r>
            <a:r>
              <a:rPr lang="en-US" sz="2251">
                <a:solidFill>
                  <a:srgbClr val="545454"/>
                </a:solidFill>
                <a:latin typeface="Garet"/>
                <a:ea typeface="Garet"/>
                <a:cs typeface="Garet"/>
                <a:sym typeface="Garet"/>
              </a:rPr>
              <a:t> majority voting approach is used:</a:t>
            </a:r>
          </a:p>
          <a:p>
            <a:pPr algn="l" marL="486178" indent="-243089" lvl="1">
              <a:lnSpc>
                <a:spcPts val="3152"/>
              </a:lnSpc>
              <a:buFont typeface="Arial"/>
              <a:buChar char="•"/>
            </a:pPr>
            <a:r>
              <a:rPr lang="en-US" sz="2251">
                <a:solidFill>
                  <a:srgbClr val="545454"/>
                </a:solidFill>
                <a:latin typeface="Garet"/>
                <a:ea typeface="Garet"/>
                <a:cs typeface="Garet"/>
                <a:sym typeface="Garet"/>
              </a:rPr>
              <a:t>Each word's prediction contributes to the final decision.</a:t>
            </a:r>
          </a:p>
          <a:p>
            <a:pPr algn="l" marL="486178" indent="-243089" lvl="1">
              <a:lnSpc>
                <a:spcPts val="3152"/>
              </a:lnSpc>
              <a:buFont typeface="Arial"/>
              <a:buChar char="•"/>
            </a:pPr>
            <a:r>
              <a:rPr lang="en-US" sz="2251">
                <a:solidFill>
                  <a:srgbClr val="545454"/>
                </a:solidFill>
                <a:latin typeface="Garet"/>
                <a:ea typeface="Garet"/>
                <a:cs typeface="Garet"/>
                <a:sym typeface="Garet"/>
              </a:rPr>
              <a:t>The manuscript's language is determined by the most frequent word-level label.</a:t>
            </a:r>
          </a:p>
          <a:p>
            <a:pPr algn="l">
              <a:lnSpc>
                <a:spcPts val="3152"/>
              </a:lnSpc>
            </a:pPr>
            <a:r>
              <a:rPr lang="en-US" sz="2251">
                <a:solidFill>
                  <a:srgbClr val="545454"/>
                </a:solidFill>
                <a:latin typeface="Garet"/>
                <a:ea typeface="Garet"/>
                <a:cs typeface="Garet"/>
                <a:sym typeface="Garet"/>
              </a:rPr>
              <a:t>Example:</a:t>
            </a:r>
          </a:p>
          <a:p>
            <a:pPr algn="l">
              <a:lnSpc>
                <a:spcPts val="3152"/>
              </a:lnSpc>
            </a:pPr>
            <a:r>
              <a:rPr lang="en-US" sz="2251">
                <a:solidFill>
                  <a:srgbClr val="545454"/>
                </a:solidFill>
                <a:latin typeface="Garet"/>
                <a:ea typeface="Garet"/>
                <a:cs typeface="Garet"/>
                <a:sym typeface="Garet"/>
              </a:rPr>
              <a:t> 772 words → Sanskrit</a:t>
            </a:r>
          </a:p>
          <a:p>
            <a:pPr algn="l">
              <a:lnSpc>
                <a:spcPts val="3152"/>
              </a:lnSpc>
            </a:pPr>
            <a:r>
              <a:rPr lang="en-US" sz="2251">
                <a:solidFill>
                  <a:srgbClr val="545454"/>
                </a:solidFill>
                <a:latin typeface="Garet"/>
                <a:ea typeface="Garet"/>
                <a:cs typeface="Garet"/>
                <a:sym typeface="Garet"/>
              </a:rPr>
              <a:t> 41 words → Tamil</a:t>
            </a:r>
          </a:p>
          <a:p>
            <a:pPr algn="l">
              <a:lnSpc>
                <a:spcPts val="3152"/>
              </a:lnSpc>
            </a:pPr>
            <a:r>
              <a:rPr lang="en-US" sz="2251">
                <a:solidFill>
                  <a:srgbClr val="545454"/>
                </a:solidFill>
                <a:latin typeface="Garet"/>
                <a:ea typeface="Garet"/>
                <a:cs typeface="Garet"/>
                <a:sym typeface="Garet"/>
              </a:rPr>
              <a:t> (Blue boxes = Sanskrit, Red boxes = Tamil)</a:t>
            </a:r>
          </a:p>
          <a:p>
            <a:pPr algn="l">
              <a:lnSpc>
                <a:spcPts val="3152"/>
              </a:lnSpc>
              <a:spcBef>
                <a:spcPct val="0"/>
              </a:spcBef>
            </a:pPr>
          </a:p>
        </p:txBody>
      </p:sp>
      <p:sp>
        <p:nvSpPr>
          <p:cNvPr name="Freeform 4" id="4"/>
          <p:cNvSpPr/>
          <p:nvPr/>
        </p:nvSpPr>
        <p:spPr>
          <a:xfrm flipH="false" flipV="false" rot="-574333">
            <a:off x="-1391485" y="5546992"/>
            <a:ext cx="4840370" cy="6758253"/>
          </a:xfrm>
          <a:custGeom>
            <a:avLst/>
            <a:gdLst/>
            <a:ahLst/>
            <a:cxnLst/>
            <a:rect r="r" b="b" t="t" l="l"/>
            <a:pathLst>
              <a:path h="6758253" w="4840370">
                <a:moveTo>
                  <a:pt x="0" y="0"/>
                </a:moveTo>
                <a:lnTo>
                  <a:pt x="4840370" y="0"/>
                </a:lnTo>
                <a:lnTo>
                  <a:pt x="4840370" y="6758254"/>
                </a:lnTo>
                <a:lnTo>
                  <a:pt x="0" y="6758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true" flipV="false" rot="-10472051">
            <a:off x="14138321" y="-2367786"/>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058144" y="1833550"/>
            <a:ext cx="7514132" cy="7630630"/>
          </a:xfrm>
          <a:custGeom>
            <a:avLst/>
            <a:gdLst/>
            <a:ahLst/>
            <a:cxnLst/>
            <a:rect r="r" b="b" t="t" l="l"/>
            <a:pathLst>
              <a:path h="7630630" w="7514132">
                <a:moveTo>
                  <a:pt x="0" y="0"/>
                </a:moveTo>
                <a:lnTo>
                  <a:pt x="7514132" y="0"/>
                </a:lnTo>
                <a:lnTo>
                  <a:pt x="7514132" y="7630630"/>
                </a:lnTo>
                <a:lnTo>
                  <a:pt x="0" y="7630630"/>
                </a:lnTo>
                <a:lnTo>
                  <a:pt x="0" y="0"/>
                </a:lnTo>
                <a:close/>
              </a:path>
            </a:pathLst>
          </a:custGeom>
          <a:blipFill>
            <a:blip r:embed="rId10"/>
            <a:stretch>
              <a:fillRect l="-16925" t="-16673" r="-17555" b="-15753"/>
            </a:stretch>
          </a:blipFill>
        </p:spPr>
      </p:sp>
      <p:sp>
        <p:nvSpPr>
          <p:cNvPr name="TextBox 9" id="9"/>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12</a:t>
            </a:r>
          </a:p>
        </p:txBody>
      </p:sp>
      <p:sp>
        <p:nvSpPr>
          <p:cNvPr name="TextBox 10" id="10"/>
          <p:cNvSpPr txBox="true"/>
          <p:nvPr/>
        </p:nvSpPr>
        <p:spPr>
          <a:xfrm rot="0">
            <a:off x="5339655" y="1030120"/>
            <a:ext cx="7608689"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Language Classification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99189">
            <a:off x="1647627" y="-3029233"/>
            <a:ext cx="5787576" cy="8080767"/>
          </a:xfrm>
          <a:custGeom>
            <a:avLst/>
            <a:gdLst/>
            <a:ahLst/>
            <a:cxnLst/>
            <a:rect r="r" b="b" t="t" l="l"/>
            <a:pathLst>
              <a:path h="8080767" w="5787576">
                <a:moveTo>
                  <a:pt x="0" y="0"/>
                </a:moveTo>
                <a:lnTo>
                  <a:pt x="5787576" y="0"/>
                </a:lnTo>
                <a:lnTo>
                  <a:pt x="5787576" y="8080767"/>
                </a:lnTo>
                <a:lnTo>
                  <a:pt x="0" y="8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0472051">
            <a:off x="14138321" y="-2367786"/>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12</a:t>
            </a:r>
          </a:p>
        </p:txBody>
      </p:sp>
      <p:sp>
        <p:nvSpPr>
          <p:cNvPr name="TextBox 8" id="8"/>
          <p:cNvSpPr txBox="true"/>
          <p:nvPr/>
        </p:nvSpPr>
        <p:spPr>
          <a:xfrm rot="0">
            <a:off x="5580830" y="942975"/>
            <a:ext cx="7567256"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Applying Tesseract OCR</a:t>
            </a:r>
          </a:p>
        </p:txBody>
      </p:sp>
      <p:sp>
        <p:nvSpPr>
          <p:cNvPr name="TextBox 9" id="9"/>
          <p:cNvSpPr txBox="true"/>
          <p:nvPr/>
        </p:nvSpPr>
        <p:spPr>
          <a:xfrm rot="0">
            <a:off x="0" y="3039747"/>
            <a:ext cx="17980804" cy="6424433"/>
          </a:xfrm>
          <a:prstGeom prst="rect">
            <a:avLst/>
          </a:prstGeom>
        </p:spPr>
        <p:txBody>
          <a:bodyPr anchor="t" rtlCol="false" tIns="0" lIns="0" bIns="0" rIns="0">
            <a:spAutoFit/>
          </a:bodyPr>
          <a:lstStyle/>
          <a:p>
            <a:pPr algn="ctr">
              <a:lnSpc>
                <a:spcPts val="3947"/>
              </a:lnSpc>
            </a:pPr>
            <a:r>
              <a:rPr lang="en-US" sz="2819">
                <a:solidFill>
                  <a:srgbClr val="000000"/>
                </a:solidFill>
                <a:latin typeface="Garet"/>
                <a:ea typeface="Garet"/>
                <a:cs typeface="Garet"/>
                <a:sym typeface="Garet"/>
              </a:rPr>
              <a:t>Now after processing the image and identifying the language, we pass the image through the language specific tesseract for OCR, and this is the output we get -&gt;</a:t>
            </a:r>
          </a:p>
          <a:p>
            <a:pPr algn="ctr">
              <a:lnSpc>
                <a:spcPts val="3947"/>
              </a:lnSpc>
            </a:pPr>
          </a:p>
          <a:p>
            <a:pPr algn="ctr">
              <a:lnSpc>
                <a:spcPts val="3947"/>
              </a:lnSpc>
              <a:spcBef>
                <a:spcPct val="0"/>
              </a:spcBef>
            </a:pPr>
            <a:r>
              <a:rPr lang="en-US" b="true" sz="2819">
                <a:solidFill>
                  <a:srgbClr val="545454"/>
                </a:solidFill>
                <a:latin typeface="Garet Bold"/>
                <a:ea typeface="Garet Bold"/>
                <a:cs typeface="Garet Bold"/>
                <a:sym typeface="Garet Bold"/>
              </a:rPr>
              <a:t>द्विभिः । स पुनान विनिः पेरिस्वाद ब्रेः सुर चिंतरेः। ऐना दो। खः सुरमार(रते रारा है है व मेदः सुरभितरेः सुतेचि वायुमदेश माध सा। श्री ऐतिगामि नरेंश रे पमर्ग हा उद्यमयत् ॥ येता परीताषिचेतार से २३४ । सामाय उमरि७ हौ २३४॥ देवत्रयां नार्याच्या वरित २३४ ॥ सेाव सामे मरिदौ २३४ मा इशानं पुनाना अविभिः पेररिइस्रो २३४ बादः सारे रियितो २३४ रा ( शारदा सुतिचिचासुमा म अरिफेर ३४ स। श्री लालागा निरे तो २३४ रामा ऐशनेगा २३४५।। १२- ५॥ यत्शाहाजापेशीत खिंचे तां सुतें । (सामि येन ते मो० है विः। देवनौयो</a:t>
            </a:r>
          </a:p>
          <a:p>
            <a:pPr algn="ctr">
              <a:lnSpc>
                <a:spcPts val="3947"/>
              </a:lnSpc>
              <a:spcBef>
                <a:spcPct val="0"/>
              </a:spcBef>
            </a:pPr>
            <a:r>
              <a:rPr lang="en-US" b="true" sz="2819">
                <a:solidFill>
                  <a:srgbClr val="545454"/>
                </a:solidFill>
                <a:latin typeface="Garet Bold"/>
                <a:ea typeface="Garet Bold"/>
                <a:cs typeface="Garet Bold"/>
                <a:sym typeface="Garet Bold"/>
              </a:rPr>
              <a:t>el.</a:t>
            </a:r>
          </a:p>
          <a:p>
            <a:pPr algn="ctr">
              <a:lnSpc>
                <a:spcPts val="3947"/>
              </a:lnSpc>
              <a:spcBef>
                <a:spcPct val="0"/>
              </a:spcBef>
            </a:pPr>
            <a:r>
              <a:rPr lang="en-US" b="true" sz="2819">
                <a:solidFill>
                  <a:srgbClr val="545454"/>
                </a:solidFill>
                <a:latin typeface="Garet Bold"/>
                <a:ea typeface="Garet Bold"/>
                <a:cs typeface="Garet Bold"/>
                <a:sym typeface="Garet Bold"/>
              </a:rPr>
              <a:t>२।</a:t>
            </a:r>
          </a:p>
          <a:p>
            <a:pPr algn="ctr">
              <a:lnSpc>
                <a:spcPts val="3947"/>
              </a:lnSpc>
              <a:spcBef>
                <a:spcPct val="0"/>
              </a:spcBef>
            </a:pPr>
            <a:r>
              <a:rPr lang="en-US" b="true" sz="2819">
                <a:solidFill>
                  <a:srgbClr val="545454"/>
                </a:solidFill>
                <a:latin typeface="Garet Bold"/>
                <a:ea typeface="Garet Bold"/>
                <a:cs typeface="Garet Bold"/>
                <a:sym typeface="Garet Bold"/>
              </a:rPr>
              <a:t>ડ્યુટ</a:t>
            </a:r>
          </a:p>
          <a:p>
            <a:pPr algn="ctr">
              <a:lnSpc>
                <a:spcPts val="3947"/>
              </a:lnSpc>
              <a:spcBef>
                <a:spcPct val="0"/>
              </a:spcBef>
            </a:pPr>
            <a:r>
              <a:rPr lang="en-US" b="true" sz="2819">
                <a:solidFill>
                  <a:srgbClr val="545454"/>
                </a:solidFill>
                <a:latin typeface="Garet Bold"/>
                <a:ea typeface="Garet Bold"/>
                <a:cs typeface="Garet Bold"/>
                <a:sym typeface="Garet Bold"/>
              </a:rPr>
              <a:t>नार्याचे वै तेरा सुवासा में मत्रिः । इवार शनू ने नौना वित्रपे रिस्वदन्वेः सुरचितरे। सुते चिचाम दौमा ४ श्री</a:t>
            </a:r>
          </a:p>
          <a:p>
            <a:pPr algn="ctr">
              <a:lnSpc>
                <a:spcPts val="3947"/>
              </a:lnSpc>
              <a:spcBef>
                <a:spcPct val="0"/>
              </a:spcBef>
            </a:pPr>
            <a:r>
              <a:rPr lang="en-US" b="true" sz="2819">
                <a:solidFill>
                  <a:srgbClr val="545454"/>
                </a:solidFill>
                <a:latin typeface="Garet Bold"/>
                <a:ea typeface="Garet Bold"/>
                <a:cs typeface="Garet Bold"/>
                <a:sym typeface="Garet Bold"/>
              </a:rPr>
              <a:t>वो। स्त्रे वेो। यो दो! बोः सुरेनि तेरो स्तरोः। ते शेः ॥ एकजांतियों से! वो शंसामा परुषा वृषा हिरोइड रोइ हिरौई। रो जावोदासमा अगा चक्रे दोन नावारे मायायां यमये। रोइनो त्यानित्वतम्॥ से दो से दो ता से दोता पो जन्याः पिता महिष स्वा</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699189">
            <a:off x="1647627" y="-3029233"/>
            <a:ext cx="5787576" cy="8080767"/>
          </a:xfrm>
          <a:custGeom>
            <a:avLst/>
            <a:gdLst/>
            <a:ahLst/>
            <a:cxnLst/>
            <a:rect r="r" b="b" t="t" l="l"/>
            <a:pathLst>
              <a:path h="8080767" w="5787576">
                <a:moveTo>
                  <a:pt x="0" y="0"/>
                </a:moveTo>
                <a:lnTo>
                  <a:pt x="5787576" y="0"/>
                </a:lnTo>
                <a:lnTo>
                  <a:pt x="5787576" y="8080767"/>
                </a:lnTo>
                <a:lnTo>
                  <a:pt x="0" y="80807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true" flipV="false" rot="-10472051">
            <a:off x="14138321" y="-2367786"/>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12</a:t>
            </a:r>
          </a:p>
        </p:txBody>
      </p:sp>
      <p:sp>
        <p:nvSpPr>
          <p:cNvPr name="TextBox 8" id="8"/>
          <p:cNvSpPr txBox="true"/>
          <p:nvPr/>
        </p:nvSpPr>
        <p:spPr>
          <a:xfrm rot="0">
            <a:off x="4422421" y="942975"/>
            <a:ext cx="9884073"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AI Interpretation (Deepseek RI)</a:t>
            </a:r>
          </a:p>
        </p:txBody>
      </p:sp>
      <p:sp>
        <p:nvSpPr>
          <p:cNvPr name="TextBox 9" id="9"/>
          <p:cNvSpPr txBox="true"/>
          <p:nvPr/>
        </p:nvSpPr>
        <p:spPr>
          <a:xfrm rot="0">
            <a:off x="910757" y="3267819"/>
            <a:ext cx="16466486" cy="4277995"/>
          </a:xfrm>
          <a:prstGeom prst="rect">
            <a:avLst/>
          </a:prstGeom>
        </p:spPr>
        <p:txBody>
          <a:bodyPr anchor="t" rtlCol="false" tIns="0" lIns="0" bIns="0" rIns="0">
            <a:spAutoFit/>
          </a:bodyPr>
          <a:lstStyle/>
          <a:p>
            <a:pPr algn="ctr">
              <a:lnSpc>
                <a:spcPts val="3079"/>
              </a:lnSpc>
              <a:spcBef>
                <a:spcPct val="0"/>
              </a:spcBef>
            </a:pPr>
            <a:r>
              <a:rPr lang="en-US" b="true" sz="2199">
                <a:solidFill>
                  <a:srgbClr val="545454"/>
                </a:solidFill>
                <a:latin typeface="Garet Bold"/>
                <a:ea typeface="Garet Bold"/>
                <a:cs typeface="Garet Bold"/>
                <a:sym typeface="Garet Bold"/>
              </a:rPr>
              <a:t>In an age long forgotten, amidst the celestial planes where divine winds whispered through sacred groves, a king named Nareśa, bearing the emblem of the rising sun, rose with valor to restore cosmic harmony. He was guided by the thoughts of the Devas (gods) and the soothing chants of mystics.</a:t>
            </a:r>
          </a:p>
          <a:p>
            <a:pPr algn="ctr">
              <a:lnSpc>
                <a:spcPts val="3079"/>
              </a:lnSpc>
              <a:spcBef>
                <a:spcPct val="0"/>
              </a:spcBef>
            </a:pPr>
            <a:r>
              <a:rPr lang="en-US" b="true" sz="2199">
                <a:solidFill>
                  <a:srgbClr val="545454"/>
                </a:solidFill>
                <a:latin typeface="Garet Bold"/>
                <a:ea typeface="Garet Bold"/>
                <a:cs typeface="Garet Bold"/>
                <a:sym typeface="Garet Bold"/>
              </a:rPr>
              <a:t>As he purified himself through punānaḥ (purification), the suras (gods) sent visions—air thick with fragrance and a voice from the sacred south wind, named Vāyu-Madeśa. There he beheld Śrī Aitigāmi, a luminous sage, who urged the king toward udyamaya—righteous endeavor.</a:t>
            </a:r>
          </a:p>
          <a:p>
            <a:pPr algn="ctr">
              <a:lnSpc>
                <a:spcPts val="3079"/>
              </a:lnSpc>
              <a:spcBef>
                <a:spcPct val="0"/>
              </a:spcBef>
            </a:pPr>
            <a:r>
              <a:rPr lang="en-US" b="true" sz="2199">
                <a:solidFill>
                  <a:srgbClr val="545454"/>
                </a:solidFill>
                <a:latin typeface="Garet Bold"/>
                <a:ea typeface="Garet Bold"/>
                <a:cs typeface="Garet Bold"/>
                <a:sym typeface="Garet Bold"/>
              </a:rPr>
              <a:t>The trinity of gods (Deva-trayāṁ) and the divine feminine (Nāryācā) watched over the realm. Rituals echoed with chants of Sharadā, the goddess of wisdom, and Sutici Chāsuma, a mystical spirit believed to guard knowledge.</a:t>
            </a:r>
          </a:p>
          <a:p>
            <a:pPr algn="ctr">
              <a:lnSpc>
                <a:spcPts val="3079"/>
              </a:lnSpc>
              <a:spcBef>
                <a:spcPct val="0"/>
              </a:spcBef>
            </a:pPr>
            <a:r>
              <a:rPr lang="en-US" b="true" sz="2199">
                <a:solidFill>
                  <a:srgbClr val="545454"/>
                </a:solidFill>
                <a:latin typeface="Garet Bold"/>
                <a:ea typeface="Garet Bold"/>
                <a:cs typeface="Garet Bold"/>
                <a:sym typeface="Garet Bold"/>
              </a:rPr>
              <a:t>In cryptic utterances, seers spoke of a celestial battle: Mahisha, a dark force born of chaos, clashing with the twin rivers of fate, watched over by Māyā and Yama (illusion and death). The hero—perhaps Rāma or an unnamed avenger—pierced the illusion, restoring dharma with thunderous resolve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031" y="-3174655"/>
            <a:ext cx="6460560" cy="9020405"/>
          </a:xfrm>
          <a:custGeom>
            <a:avLst/>
            <a:gdLst/>
            <a:ahLst/>
            <a:cxnLst/>
            <a:rect r="r" b="b" t="t" l="l"/>
            <a:pathLst>
              <a:path h="9020405" w="6460560">
                <a:moveTo>
                  <a:pt x="0" y="0"/>
                </a:moveTo>
                <a:lnTo>
                  <a:pt x="6460560" y="0"/>
                </a:lnTo>
                <a:lnTo>
                  <a:pt x="6460560" y="9020404"/>
                </a:lnTo>
                <a:lnTo>
                  <a:pt x="0" y="90204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600320" y="5500309"/>
            <a:ext cx="4825265" cy="6737163"/>
          </a:xfrm>
          <a:custGeom>
            <a:avLst/>
            <a:gdLst/>
            <a:ahLst/>
            <a:cxnLst/>
            <a:rect r="r" b="b" t="t" l="l"/>
            <a:pathLst>
              <a:path h="6737163" w="4825265">
                <a:moveTo>
                  <a:pt x="0" y="0"/>
                </a:moveTo>
                <a:lnTo>
                  <a:pt x="4825266" y="0"/>
                </a:lnTo>
                <a:lnTo>
                  <a:pt x="4825266" y="6737163"/>
                </a:lnTo>
                <a:lnTo>
                  <a:pt x="0" y="67371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false" rot="0">
            <a:off x="207365" y="3094377"/>
            <a:ext cx="7943625" cy="3729774"/>
          </a:xfrm>
          <a:custGeom>
            <a:avLst/>
            <a:gdLst/>
            <a:ahLst/>
            <a:cxnLst/>
            <a:rect r="r" b="b" t="t" l="l"/>
            <a:pathLst>
              <a:path h="3729774" w="7943625">
                <a:moveTo>
                  <a:pt x="0" y="0"/>
                </a:moveTo>
                <a:lnTo>
                  <a:pt x="7943625" y="0"/>
                </a:lnTo>
                <a:lnTo>
                  <a:pt x="7943625" y="3729774"/>
                </a:lnTo>
                <a:lnTo>
                  <a:pt x="0" y="3729774"/>
                </a:lnTo>
                <a:lnTo>
                  <a:pt x="0" y="0"/>
                </a:lnTo>
                <a:close/>
              </a:path>
            </a:pathLst>
          </a:custGeom>
          <a:blipFill>
            <a:blip r:embed="rId6"/>
            <a:stretch>
              <a:fillRect l="0" t="0" r="0" b="0"/>
            </a:stretch>
          </a:blipFill>
        </p:spPr>
      </p:sp>
      <p:sp>
        <p:nvSpPr>
          <p:cNvPr name="Freeform 6" id="6"/>
          <p:cNvSpPr/>
          <p:nvPr/>
        </p:nvSpPr>
        <p:spPr>
          <a:xfrm flipH="false" flipV="false" rot="0">
            <a:off x="8436683" y="3094377"/>
            <a:ext cx="9851317" cy="3659268"/>
          </a:xfrm>
          <a:custGeom>
            <a:avLst/>
            <a:gdLst/>
            <a:ahLst/>
            <a:cxnLst/>
            <a:rect r="r" b="b" t="t" l="l"/>
            <a:pathLst>
              <a:path h="3659268" w="9851317">
                <a:moveTo>
                  <a:pt x="0" y="0"/>
                </a:moveTo>
                <a:lnTo>
                  <a:pt x="9851317" y="0"/>
                </a:lnTo>
                <a:lnTo>
                  <a:pt x="9851317" y="3659269"/>
                </a:lnTo>
                <a:lnTo>
                  <a:pt x="0" y="3659269"/>
                </a:lnTo>
                <a:lnTo>
                  <a:pt x="0" y="0"/>
                </a:lnTo>
                <a:close/>
              </a:path>
            </a:pathLst>
          </a:custGeom>
          <a:blipFill>
            <a:blip r:embed="rId7"/>
            <a:stretch>
              <a:fillRect l="0" t="-477" r="0" b="-477"/>
            </a:stretch>
          </a:blipFill>
        </p:spPr>
      </p:sp>
      <p:sp>
        <p:nvSpPr>
          <p:cNvPr name="TextBox 7" id="7"/>
          <p:cNvSpPr txBox="true"/>
          <p:nvPr/>
        </p:nvSpPr>
        <p:spPr>
          <a:xfrm rot="0">
            <a:off x="4179177" y="112496"/>
            <a:ext cx="9205169" cy="1392492"/>
          </a:xfrm>
          <a:prstGeom prst="rect">
            <a:avLst/>
          </a:prstGeom>
        </p:spPr>
        <p:txBody>
          <a:bodyPr anchor="t" rtlCol="false" tIns="0" lIns="0" bIns="0" rIns="0">
            <a:spAutoFit/>
          </a:bodyPr>
          <a:lstStyle/>
          <a:p>
            <a:pPr algn="ctr">
              <a:lnSpc>
                <a:spcPts val="11448"/>
              </a:lnSpc>
            </a:pPr>
            <a:r>
              <a:rPr lang="en-US" b="true" sz="8177">
                <a:solidFill>
                  <a:srgbClr val="3F3D3E"/>
                </a:solidFill>
                <a:latin typeface="Alexandria Bold"/>
                <a:ea typeface="Alexandria Bold"/>
                <a:cs typeface="Alexandria Bold"/>
                <a:sym typeface="Alexandria Bold"/>
              </a:rPr>
              <a:t>RESULTS</a:t>
            </a:r>
          </a:p>
        </p:txBody>
      </p:sp>
      <p:sp>
        <p:nvSpPr>
          <p:cNvPr name="TextBox 8" id="8"/>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13</a:t>
            </a:r>
          </a:p>
        </p:txBody>
      </p:sp>
      <p:sp>
        <p:nvSpPr>
          <p:cNvPr name="TextBox 9" id="9"/>
          <p:cNvSpPr txBox="true"/>
          <p:nvPr/>
        </p:nvSpPr>
        <p:spPr>
          <a:xfrm rot="0">
            <a:off x="1364682" y="7085247"/>
            <a:ext cx="5492931" cy="945030"/>
          </a:xfrm>
          <a:prstGeom prst="rect">
            <a:avLst/>
          </a:prstGeom>
        </p:spPr>
        <p:txBody>
          <a:bodyPr anchor="t" rtlCol="false" tIns="0" lIns="0" bIns="0" rIns="0">
            <a:spAutoFit/>
          </a:bodyPr>
          <a:lstStyle/>
          <a:p>
            <a:pPr algn="ctr">
              <a:lnSpc>
                <a:spcPts val="3794"/>
              </a:lnSpc>
            </a:pPr>
            <a:r>
              <a:rPr lang="en-US" sz="2710" b="true">
                <a:solidFill>
                  <a:srgbClr val="000000"/>
                </a:solidFill>
                <a:latin typeface="Canva Sans Bold"/>
                <a:ea typeface="Canva Sans Bold"/>
                <a:cs typeface="Canva Sans Bold"/>
                <a:sym typeface="Canva Sans Bold"/>
              </a:rPr>
              <a:t>Langu</a:t>
            </a:r>
            <a:r>
              <a:rPr lang="en-US" b="true" sz="2710">
                <a:solidFill>
                  <a:srgbClr val="000000"/>
                </a:solidFill>
                <a:latin typeface="Canva Sans Bold"/>
                <a:ea typeface="Canva Sans Bold"/>
                <a:cs typeface="Canva Sans Bold"/>
                <a:sym typeface="Canva Sans Bold"/>
              </a:rPr>
              <a:t>age Classification CNN accuracy graph</a:t>
            </a:r>
          </a:p>
        </p:txBody>
      </p:sp>
      <p:sp>
        <p:nvSpPr>
          <p:cNvPr name="TextBox 10" id="10"/>
          <p:cNvSpPr txBox="true"/>
          <p:nvPr/>
        </p:nvSpPr>
        <p:spPr>
          <a:xfrm rot="0">
            <a:off x="11598043" y="7005947"/>
            <a:ext cx="461621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OCR</a:t>
            </a:r>
            <a:r>
              <a:rPr lang="en-US" b="true" sz="3399">
                <a:solidFill>
                  <a:srgbClr val="000000"/>
                </a:solidFill>
                <a:latin typeface="Canva Sans Bold"/>
                <a:ea typeface="Canva Sans Bold"/>
                <a:cs typeface="Canva Sans Bold"/>
                <a:sym typeface="Canva Sans Bold"/>
              </a:rPr>
              <a:t> CER comparison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263062"/>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false" rot="0">
            <a:off x="887830" y="2068772"/>
            <a:ext cx="4722733" cy="4835746"/>
          </a:xfrm>
          <a:custGeom>
            <a:avLst/>
            <a:gdLst/>
            <a:ahLst/>
            <a:cxnLst/>
            <a:rect r="r" b="b" t="t" l="l"/>
            <a:pathLst>
              <a:path h="4835746" w="4722733">
                <a:moveTo>
                  <a:pt x="0" y="0"/>
                </a:moveTo>
                <a:lnTo>
                  <a:pt x="4722733" y="0"/>
                </a:lnTo>
                <a:lnTo>
                  <a:pt x="4722733" y="4835745"/>
                </a:lnTo>
                <a:lnTo>
                  <a:pt x="0" y="4835745"/>
                </a:lnTo>
                <a:lnTo>
                  <a:pt x="0" y="0"/>
                </a:lnTo>
                <a:close/>
              </a:path>
            </a:pathLst>
          </a:custGeom>
          <a:blipFill>
            <a:blip r:embed="rId6"/>
            <a:stretch>
              <a:fillRect l="0" t="0" r="0" b="0"/>
            </a:stretch>
          </a:blipFill>
        </p:spPr>
      </p:sp>
      <p:sp>
        <p:nvSpPr>
          <p:cNvPr name="Freeform 6" id="6"/>
          <p:cNvSpPr/>
          <p:nvPr/>
        </p:nvSpPr>
        <p:spPr>
          <a:xfrm flipH="false" flipV="false" rot="0">
            <a:off x="6779170" y="2068772"/>
            <a:ext cx="4729660" cy="4835746"/>
          </a:xfrm>
          <a:custGeom>
            <a:avLst/>
            <a:gdLst/>
            <a:ahLst/>
            <a:cxnLst/>
            <a:rect r="r" b="b" t="t" l="l"/>
            <a:pathLst>
              <a:path h="4835746" w="4729660">
                <a:moveTo>
                  <a:pt x="0" y="0"/>
                </a:moveTo>
                <a:lnTo>
                  <a:pt x="4729660" y="0"/>
                </a:lnTo>
                <a:lnTo>
                  <a:pt x="4729660" y="4835745"/>
                </a:lnTo>
                <a:lnTo>
                  <a:pt x="0" y="4835745"/>
                </a:lnTo>
                <a:lnTo>
                  <a:pt x="0" y="0"/>
                </a:lnTo>
                <a:close/>
              </a:path>
            </a:pathLst>
          </a:custGeom>
          <a:blipFill>
            <a:blip r:embed="rId7"/>
            <a:stretch>
              <a:fillRect l="0" t="0" r="0" b="0"/>
            </a:stretch>
          </a:blipFill>
        </p:spPr>
      </p:sp>
      <p:sp>
        <p:nvSpPr>
          <p:cNvPr name="Freeform 7" id="7"/>
          <p:cNvSpPr/>
          <p:nvPr/>
        </p:nvSpPr>
        <p:spPr>
          <a:xfrm flipH="false" flipV="false" rot="0">
            <a:off x="12398989" y="2044206"/>
            <a:ext cx="4860311" cy="4860311"/>
          </a:xfrm>
          <a:custGeom>
            <a:avLst/>
            <a:gdLst/>
            <a:ahLst/>
            <a:cxnLst/>
            <a:rect r="r" b="b" t="t" l="l"/>
            <a:pathLst>
              <a:path h="4860311" w="4860311">
                <a:moveTo>
                  <a:pt x="0" y="0"/>
                </a:moveTo>
                <a:lnTo>
                  <a:pt x="4860311" y="0"/>
                </a:lnTo>
                <a:lnTo>
                  <a:pt x="4860311" y="4860311"/>
                </a:lnTo>
                <a:lnTo>
                  <a:pt x="0" y="4860311"/>
                </a:lnTo>
                <a:lnTo>
                  <a:pt x="0" y="0"/>
                </a:lnTo>
                <a:close/>
              </a:path>
            </a:pathLst>
          </a:custGeom>
          <a:blipFill>
            <a:blip r:embed="rId8"/>
            <a:stretch>
              <a:fillRect l="0" t="0" r="0" b="0"/>
            </a:stretch>
          </a:blipFill>
        </p:spPr>
      </p:sp>
      <p:sp>
        <p:nvSpPr>
          <p:cNvPr name="TextBox 8" id="8"/>
          <p:cNvSpPr txBox="true"/>
          <p:nvPr/>
        </p:nvSpPr>
        <p:spPr>
          <a:xfrm rot="0">
            <a:off x="4541415" y="121644"/>
            <a:ext cx="8655019" cy="1190884"/>
          </a:xfrm>
          <a:prstGeom prst="rect">
            <a:avLst/>
          </a:prstGeom>
        </p:spPr>
        <p:txBody>
          <a:bodyPr anchor="t" rtlCol="false" tIns="0" lIns="0" bIns="0" rIns="0">
            <a:spAutoFit/>
          </a:bodyPr>
          <a:lstStyle/>
          <a:p>
            <a:pPr algn="ctr">
              <a:lnSpc>
                <a:spcPts val="9763"/>
              </a:lnSpc>
            </a:pPr>
            <a:r>
              <a:rPr lang="en-US" b="true" sz="6973">
                <a:solidFill>
                  <a:srgbClr val="3F3D3E"/>
                </a:solidFill>
                <a:latin typeface="Alexandria Bold"/>
                <a:ea typeface="Alexandria Bold"/>
                <a:cs typeface="Alexandria Bold"/>
                <a:sym typeface="Alexandria Bold"/>
              </a:rPr>
              <a:t>RESULTS-CONTD.</a:t>
            </a:r>
          </a:p>
        </p:txBody>
      </p:sp>
      <p:sp>
        <p:nvSpPr>
          <p:cNvPr name="TextBox 9" id="9"/>
          <p:cNvSpPr txBox="true"/>
          <p:nvPr/>
        </p:nvSpPr>
        <p:spPr>
          <a:xfrm rot="0">
            <a:off x="16214256" y="8818485"/>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15</a:t>
            </a:r>
          </a:p>
        </p:txBody>
      </p:sp>
      <p:sp>
        <p:nvSpPr>
          <p:cNvPr name="TextBox 10" id="10"/>
          <p:cNvSpPr txBox="true"/>
          <p:nvPr/>
        </p:nvSpPr>
        <p:spPr>
          <a:xfrm rot="0">
            <a:off x="1821514" y="7154818"/>
            <a:ext cx="3379127" cy="747914"/>
          </a:xfrm>
          <a:prstGeom prst="rect">
            <a:avLst/>
          </a:prstGeom>
        </p:spPr>
        <p:txBody>
          <a:bodyPr anchor="t" rtlCol="false" tIns="0" lIns="0" bIns="0" rIns="0">
            <a:spAutoFit/>
          </a:bodyPr>
          <a:lstStyle/>
          <a:p>
            <a:pPr algn="ctr">
              <a:lnSpc>
                <a:spcPts val="3033"/>
              </a:lnSpc>
            </a:pPr>
            <a:r>
              <a:rPr lang="en-US" sz="2166" b="true">
                <a:solidFill>
                  <a:srgbClr val="000000"/>
                </a:solidFill>
                <a:latin typeface="Canva Sans Bold"/>
                <a:ea typeface="Canva Sans Bold"/>
                <a:cs typeface="Canva Sans Bold"/>
                <a:sym typeface="Canva Sans Bold"/>
              </a:rPr>
              <a:t>T</a:t>
            </a:r>
            <a:r>
              <a:rPr lang="en-US" b="true" sz="2166">
                <a:solidFill>
                  <a:srgbClr val="000000"/>
                </a:solidFill>
                <a:latin typeface="Canva Sans Bold"/>
                <a:ea typeface="Canva Sans Bold"/>
                <a:cs typeface="Canva Sans Bold"/>
                <a:sym typeface="Canva Sans Bold"/>
              </a:rPr>
              <a:t>esting CNN model on sample images</a:t>
            </a:r>
          </a:p>
        </p:txBody>
      </p:sp>
      <p:sp>
        <p:nvSpPr>
          <p:cNvPr name="TextBox 11" id="11"/>
          <p:cNvSpPr txBox="true"/>
          <p:nvPr/>
        </p:nvSpPr>
        <p:spPr>
          <a:xfrm rot="0">
            <a:off x="7463328" y="7154818"/>
            <a:ext cx="3800168" cy="806062"/>
          </a:xfrm>
          <a:prstGeom prst="rect">
            <a:avLst/>
          </a:prstGeom>
        </p:spPr>
        <p:txBody>
          <a:bodyPr anchor="t" rtlCol="false" tIns="0" lIns="0" bIns="0" rIns="0">
            <a:spAutoFit/>
          </a:bodyPr>
          <a:lstStyle/>
          <a:p>
            <a:pPr algn="ctr">
              <a:lnSpc>
                <a:spcPts val="3282"/>
              </a:lnSpc>
            </a:pPr>
            <a:r>
              <a:rPr lang="en-US" sz="2344" b="true">
                <a:solidFill>
                  <a:srgbClr val="000000"/>
                </a:solidFill>
                <a:latin typeface="Canva Sans Bold"/>
                <a:ea typeface="Canva Sans Bold"/>
                <a:cs typeface="Canva Sans Bold"/>
                <a:sym typeface="Canva Sans Bold"/>
              </a:rPr>
              <a:t>Langu</a:t>
            </a:r>
            <a:r>
              <a:rPr lang="en-US" b="true" sz="2344">
                <a:solidFill>
                  <a:srgbClr val="000000"/>
                </a:solidFill>
                <a:latin typeface="Canva Sans Bold"/>
                <a:ea typeface="Canva Sans Bold"/>
                <a:cs typeface="Canva Sans Bold"/>
                <a:sym typeface="Canva Sans Bold"/>
              </a:rPr>
              <a:t>age classification confusion matrix</a:t>
            </a:r>
          </a:p>
        </p:txBody>
      </p:sp>
      <p:sp>
        <p:nvSpPr>
          <p:cNvPr name="TextBox 12" id="12"/>
          <p:cNvSpPr txBox="true"/>
          <p:nvPr/>
        </p:nvSpPr>
        <p:spPr>
          <a:xfrm rot="0">
            <a:off x="12149969" y="7154818"/>
            <a:ext cx="5698100" cy="702861"/>
          </a:xfrm>
          <a:prstGeom prst="rect">
            <a:avLst/>
          </a:prstGeom>
        </p:spPr>
        <p:txBody>
          <a:bodyPr anchor="t" rtlCol="false" tIns="0" lIns="0" bIns="0" rIns="0">
            <a:spAutoFit/>
          </a:bodyPr>
          <a:lstStyle/>
          <a:p>
            <a:pPr algn="ctr">
              <a:lnSpc>
                <a:spcPts val="2876"/>
              </a:lnSpc>
            </a:pPr>
            <a:r>
              <a:rPr lang="en-US" sz="2054" b="true">
                <a:solidFill>
                  <a:srgbClr val="000000"/>
                </a:solidFill>
                <a:latin typeface="Canva Sans Bold"/>
                <a:ea typeface="Canva Sans Bold"/>
                <a:cs typeface="Canva Sans Bold"/>
                <a:sym typeface="Canva Sans Bold"/>
              </a:rPr>
              <a:t>Final</a:t>
            </a:r>
            <a:r>
              <a:rPr lang="en-US" b="true" sz="2054">
                <a:solidFill>
                  <a:srgbClr val="000000"/>
                </a:solidFill>
                <a:latin typeface="Canva Sans Bold"/>
                <a:ea typeface="Canva Sans Bold"/>
                <a:cs typeface="Canva Sans Bold"/>
                <a:sym typeface="Canva Sans Bold"/>
              </a:rPr>
              <a:t> Manuscript Classification: sanskrit</a:t>
            </a:r>
          </a:p>
          <a:p>
            <a:pPr algn="ctr">
              <a:lnSpc>
                <a:spcPts val="2876"/>
              </a:lnSpc>
            </a:pPr>
            <a:r>
              <a:rPr lang="en-US" b="true" sz="2054">
                <a:solidFill>
                  <a:srgbClr val="000000"/>
                </a:solidFill>
                <a:latin typeface="Canva Sans Bold"/>
                <a:ea typeface="Canva Sans Bold"/>
                <a:cs typeface="Canva Sans Bold"/>
                <a:sym typeface="Canva Sans Bold"/>
              </a:rPr>
              <a:t>Votes Breakdown: {'sanskrit': 772, 'tamil': 41}</a:t>
            </a:r>
          </a:p>
        </p:txBody>
      </p:sp>
      <p:sp>
        <p:nvSpPr>
          <p:cNvPr name="Freeform 13" id="13"/>
          <p:cNvSpPr/>
          <p:nvPr/>
        </p:nvSpPr>
        <p:spPr>
          <a:xfrm flipH="false" flipV="true" rot="0">
            <a:off x="12814132" y="-3409766"/>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true" flipV="false" rot="-10472051">
            <a:off x="13643347" y="-2813784"/>
            <a:ext cx="7684967" cy="7684967"/>
          </a:xfrm>
          <a:custGeom>
            <a:avLst/>
            <a:gdLst/>
            <a:ahLst/>
            <a:cxnLst/>
            <a:rect r="r" b="b" t="t" l="l"/>
            <a:pathLst>
              <a:path h="7684967" w="7684967">
                <a:moveTo>
                  <a:pt x="7684967" y="0"/>
                </a:moveTo>
                <a:lnTo>
                  <a:pt x="0" y="0"/>
                </a:lnTo>
                <a:lnTo>
                  <a:pt x="0" y="7684968"/>
                </a:lnTo>
                <a:lnTo>
                  <a:pt x="7684967" y="7684968"/>
                </a:lnTo>
                <a:lnTo>
                  <a:pt x="768496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29392" y="-192325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TextBox 5" id="5"/>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01</a:t>
            </a:r>
          </a:p>
        </p:txBody>
      </p:sp>
      <p:sp>
        <p:nvSpPr>
          <p:cNvPr name="TextBox 6" id="6"/>
          <p:cNvSpPr txBox="true"/>
          <p:nvPr/>
        </p:nvSpPr>
        <p:spPr>
          <a:xfrm rot="0">
            <a:off x="4541415" y="857250"/>
            <a:ext cx="9167932" cy="1566544"/>
          </a:xfrm>
          <a:prstGeom prst="rect">
            <a:avLst/>
          </a:prstGeom>
        </p:spPr>
        <p:txBody>
          <a:bodyPr anchor="t" rtlCol="false" tIns="0" lIns="0" bIns="0" rIns="0">
            <a:spAutoFit/>
          </a:bodyPr>
          <a:lstStyle/>
          <a:p>
            <a:pPr algn="ctr">
              <a:lnSpc>
                <a:spcPts val="12880"/>
              </a:lnSpc>
            </a:pPr>
            <a:r>
              <a:rPr lang="en-US" sz="9200" b="true">
                <a:solidFill>
                  <a:srgbClr val="545454"/>
                </a:solidFill>
                <a:latin typeface="Canva Sans Bold"/>
                <a:ea typeface="Canva Sans Bold"/>
                <a:cs typeface="Canva Sans Bold"/>
                <a:sym typeface="Canva Sans Bold"/>
              </a:rPr>
              <a:t>INTRODUCTION</a:t>
            </a:r>
          </a:p>
        </p:txBody>
      </p:sp>
      <p:sp>
        <p:nvSpPr>
          <p:cNvPr name="TextBox 7" id="7"/>
          <p:cNvSpPr txBox="true"/>
          <p:nvPr/>
        </p:nvSpPr>
        <p:spPr>
          <a:xfrm rot="0">
            <a:off x="1395622" y="3565420"/>
            <a:ext cx="15496755" cy="3580765"/>
          </a:xfrm>
          <a:prstGeom prst="rect">
            <a:avLst/>
          </a:prstGeom>
        </p:spPr>
        <p:txBody>
          <a:bodyPr anchor="t" rtlCol="false" tIns="0" lIns="0" bIns="0" rIns="0">
            <a:spAutoFit/>
          </a:bodyPr>
          <a:lstStyle/>
          <a:p>
            <a:pPr algn="l">
              <a:lnSpc>
                <a:spcPts val="4759"/>
              </a:lnSpc>
            </a:pPr>
            <a:r>
              <a:rPr lang="en-US" sz="3399">
                <a:solidFill>
                  <a:srgbClr val="545454"/>
                </a:solidFill>
                <a:latin typeface="Canva Sans"/>
                <a:ea typeface="Canva Sans"/>
                <a:cs typeface="Canva Sans"/>
                <a:sym typeface="Canva Sans"/>
              </a:rPr>
              <a:t>Ancient manuscripts, especially in Tamil and Sanskrit, are a rich source of cultural and historical knowledge. However, most of these texts are in deteriorating condition due to aging, ink bleeding, uneven illumination, and complex script styles. Optical Character Recognition (OCR) on such manuscripts fails frequently because of poor input quality and lack of support for regional languages.</a:t>
            </a:r>
          </a:p>
        </p:txBody>
      </p:sp>
      <p:sp>
        <p:nvSpPr>
          <p:cNvPr name="Freeform 8" id="8"/>
          <p:cNvSpPr/>
          <p:nvPr/>
        </p:nvSpPr>
        <p:spPr>
          <a:xfrm flipH="true" flipV="false" rot="0">
            <a:off x="17259300" y="-6656267"/>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true" rot="0">
            <a:off x="13353647" y="-3962831"/>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true" flipV="false" rot="0">
            <a:off x="17974182" y="2602033"/>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true" flipV="false" rot="0">
            <a:off x="18126582" y="2754433"/>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56198" y="-1649382"/>
            <a:ext cx="6601723" cy="9217501"/>
          </a:xfrm>
          <a:custGeom>
            <a:avLst/>
            <a:gdLst/>
            <a:ahLst/>
            <a:cxnLst/>
            <a:rect r="r" b="b" t="t" l="l"/>
            <a:pathLst>
              <a:path h="9217501" w="6601723">
                <a:moveTo>
                  <a:pt x="0" y="0"/>
                </a:moveTo>
                <a:lnTo>
                  <a:pt x="6601724" y="0"/>
                </a:lnTo>
                <a:lnTo>
                  <a:pt x="6601724" y="9217501"/>
                </a:lnTo>
                <a:lnTo>
                  <a:pt x="0" y="9217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769920" y="395060"/>
            <a:ext cx="8212134" cy="1133931"/>
          </a:xfrm>
          <a:prstGeom prst="rect">
            <a:avLst/>
          </a:prstGeom>
        </p:spPr>
        <p:txBody>
          <a:bodyPr anchor="t" rtlCol="false" tIns="0" lIns="0" bIns="0" rIns="0">
            <a:spAutoFit/>
          </a:bodyPr>
          <a:lstStyle/>
          <a:p>
            <a:pPr algn="ctr">
              <a:lnSpc>
                <a:spcPts val="9237"/>
              </a:lnSpc>
            </a:pPr>
            <a:r>
              <a:rPr lang="en-US" b="true" sz="6598">
                <a:solidFill>
                  <a:srgbClr val="3F3D3E"/>
                </a:solidFill>
                <a:latin typeface="Alexandria Bold"/>
                <a:ea typeface="Alexandria Bold"/>
                <a:cs typeface="Alexandria Bold"/>
                <a:sym typeface="Alexandria Bold"/>
              </a:rPr>
              <a:t>FUTURE WORK</a:t>
            </a:r>
          </a:p>
        </p:txBody>
      </p:sp>
      <p:sp>
        <p:nvSpPr>
          <p:cNvPr name="TextBox 4" id="4"/>
          <p:cNvSpPr txBox="true"/>
          <p:nvPr/>
        </p:nvSpPr>
        <p:spPr>
          <a:xfrm rot="0">
            <a:off x="3443857" y="2503727"/>
            <a:ext cx="11400286" cy="4631846"/>
          </a:xfrm>
          <a:prstGeom prst="rect">
            <a:avLst/>
          </a:prstGeom>
        </p:spPr>
        <p:txBody>
          <a:bodyPr anchor="t" rtlCol="false" tIns="0" lIns="0" bIns="0" rIns="0">
            <a:spAutoFit/>
          </a:bodyPr>
          <a:lstStyle/>
          <a:p>
            <a:pPr algn="l" marL="705747" indent="-352873" lvl="1">
              <a:lnSpc>
                <a:spcPts val="4576"/>
              </a:lnSpc>
              <a:buAutoNum type="arabicPeriod" startAt="1"/>
            </a:pPr>
            <a:r>
              <a:rPr lang="en-US" sz="3268">
                <a:solidFill>
                  <a:srgbClr val="545454"/>
                </a:solidFill>
                <a:latin typeface="Garet"/>
                <a:ea typeface="Garet"/>
                <a:cs typeface="Garet"/>
                <a:sym typeface="Garet"/>
              </a:rPr>
              <a:t>Train our own OCR for Tamil/Sanskrit using Tesseract or custom LSTM models.</a:t>
            </a:r>
          </a:p>
          <a:p>
            <a:pPr algn="l" marL="705747" indent="-352873" lvl="1">
              <a:lnSpc>
                <a:spcPts val="4576"/>
              </a:lnSpc>
              <a:buAutoNum type="arabicPeriod" startAt="1"/>
            </a:pPr>
            <a:r>
              <a:rPr lang="en-US" sz="3268">
                <a:solidFill>
                  <a:srgbClr val="545454"/>
                </a:solidFill>
                <a:latin typeface="Garet"/>
                <a:ea typeface="Garet"/>
                <a:cs typeface="Garet"/>
                <a:sym typeface="Garet"/>
              </a:rPr>
              <a:t>Extend language support to other Indian scripts like Pali, Grantha, Telugu, etc.</a:t>
            </a:r>
          </a:p>
          <a:p>
            <a:pPr algn="l" marL="705747" indent="-352873" lvl="1">
              <a:lnSpc>
                <a:spcPts val="4576"/>
              </a:lnSpc>
              <a:buAutoNum type="arabicPeriod" startAt="1"/>
            </a:pPr>
            <a:r>
              <a:rPr lang="en-US" sz="3268">
                <a:solidFill>
                  <a:srgbClr val="545454"/>
                </a:solidFill>
                <a:latin typeface="Garet"/>
                <a:ea typeface="Garet"/>
                <a:cs typeface="Garet"/>
                <a:sym typeface="Garet"/>
              </a:rPr>
              <a:t>Deploy as a web/mobile app for historians, scholars, and archivists.</a:t>
            </a:r>
          </a:p>
          <a:p>
            <a:pPr algn="l" marL="705747" indent="-352873" lvl="1">
              <a:lnSpc>
                <a:spcPts val="4576"/>
              </a:lnSpc>
              <a:buAutoNum type="arabicPeriod" startAt="1"/>
            </a:pPr>
            <a:r>
              <a:rPr lang="en-US" sz="3268">
                <a:solidFill>
                  <a:srgbClr val="545454"/>
                </a:solidFill>
                <a:latin typeface="Garet"/>
                <a:ea typeface="Garet"/>
                <a:cs typeface="Garet"/>
                <a:sym typeface="Garet"/>
              </a:rPr>
              <a:t>Introduce GAN-based ink bleed-through correction.</a:t>
            </a:r>
          </a:p>
        </p:txBody>
      </p:sp>
      <p:sp>
        <p:nvSpPr>
          <p:cNvPr name="Freeform 5" id="5"/>
          <p:cNvSpPr/>
          <p:nvPr/>
        </p:nvSpPr>
        <p:spPr>
          <a:xfrm flipH="false" flipV="false" rot="-574333">
            <a:off x="11795810" y="-5388641"/>
            <a:ext cx="7926280" cy="11066881"/>
          </a:xfrm>
          <a:custGeom>
            <a:avLst/>
            <a:gdLst/>
            <a:ahLst/>
            <a:cxnLst/>
            <a:rect r="r" b="b" t="t" l="l"/>
            <a:pathLst>
              <a:path h="11066881" w="7926280">
                <a:moveTo>
                  <a:pt x="0" y="0"/>
                </a:moveTo>
                <a:lnTo>
                  <a:pt x="7926279" y="0"/>
                </a:lnTo>
                <a:lnTo>
                  <a:pt x="7926279" y="11066882"/>
                </a:lnTo>
                <a:lnTo>
                  <a:pt x="0" y="11066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17</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956198" y="-1649382"/>
            <a:ext cx="6601723" cy="9217501"/>
          </a:xfrm>
          <a:custGeom>
            <a:avLst/>
            <a:gdLst/>
            <a:ahLst/>
            <a:cxnLst/>
            <a:rect r="r" b="b" t="t" l="l"/>
            <a:pathLst>
              <a:path h="9217501" w="6601723">
                <a:moveTo>
                  <a:pt x="0" y="0"/>
                </a:moveTo>
                <a:lnTo>
                  <a:pt x="6601724" y="0"/>
                </a:lnTo>
                <a:lnTo>
                  <a:pt x="6601724" y="9217501"/>
                </a:lnTo>
                <a:lnTo>
                  <a:pt x="0" y="9217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541415" y="4009569"/>
            <a:ext cx="8212134" cy="1133931"/>
          </a:xfrm>
          <a:prstGeom prst="rect">
            <a:avLst/>
          </a:prstGeom>
        </p:spPr>
        <p:txBody>
          <a:bodyPr anchor="t" rtlCol="false" tIns="0" lIns="0" bIns="0" rIns="0">
            <a:spAutoFit/>
          </a:bodyPr>
          <a:lstStyle/>
          <a:p>
            <a:pPr algn="ctr">
              <a:lnSpc>
                <a:spcPts val="9237"/>
              </a:lnSpc>
            </a:pPr>
            <a:r>
              <a:rPr lang="en-US" b="true" sz="6598">
                <a:solidFill>
                  <a:srgbClr val="3F3D3E"/>
                </a:solidFill>
                <a:latin typeface="Alexandria Bold"/>
                <a:ea typeface="Alexandria Bold"/>
                <a:cs typeface="Alexandria Bold"/>
                <a:sym typeface="Alexandria Bold"/>
              </a:rPr>
              <a:t>THANK YOU</a:t>
            </a:r>
          </a:p>
        </p:txBody>
      </p:sp>
      <p:sp>
        <p:nvSpPr>
          <p:cNvPr name="Freeform 4" id="4"/>
          <p:cNvSpPr/>
          <p:nvPr/>
        </p:nvSpPr>
        <p:spPr>
          <a:xfrm flipH="false" flipV="false" rot="-574333">
            <a:off x="11795810" y="-5388641"/>
            <a:ext cx="7926280" cy="11066881"/>
          </a:xfrm>
          <a:custGeom>
            <a:avLst/>
            <a:gdLst/>
            <a:ahLst/>
            <a:cxnLst/>
            <a:rect r="r" b="b" t="t" l="l"/>
            <a:pathLst>
              <a:path h="11066881" w="7926280">
                <a:moveTo>
                  <a:pt x="0" y="0"/>
                </a:moveTo>
                <a:lnTo>
                  <a:pt x="7926279" y="0"/>
                </a:lnTo>
                <a:lnTo>
                  <a:pt x="7926279" y="11066882"/>
                </a:lnTo>
                <a:lnTo>
                  <a:pt x="0" y="110668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TextBox 6" id="6"/>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17</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5" id="5"/>
          <p:cNvSpPr/>
          <p:nvPr/>
        </p:nvSpPr>
        <p:spPr>
          <a:xfrm flipH="false" flipV="false" rot="0">
            <a:off x="1406206" y="2167832"/>
            <a:ext cx="6270419" cy="3135210"/>
          </a:xfrm>
          <a:custGeom>
            <a:avLst/>
            <a:gdLst/>
            <a:ahLst/>
            <a:cxnLst/>
            <a:rect r="r" b="b" t="t" l="l"/>
            <a:pathLst>
              <a:path h="3135210" w="6270419">
                <a:moveTo>
                  <a:pt x="0" y="0"/>
                </a:moveTo>
                <a:lnTo>
                  <a:pt x="6270419" y="0"/>
                </a:lnTo>
                <a:lnTo>
                  <a:pt x="6270419" y="3135209"/>
                </a:lnTo>
                <a:lnTo>
                  <a:pt x="0" y="3135209"/>
                </a:lnTo>
                <a:lnTo>
                  <a:pt x="0" y="0"/>
                </a:lnTo>
                <a:close/>
              </a:path>
            </a:pathLst>
          </a:custGeom>
          <a:blipFill>
            <a:blip r:embed="rId6"/>
            <a:stretch>
              <a:fillRect l="0" t="0" r="0" b="0"/>
            </a:stretch>
          </a:blipFill>
        </p:spPr>
      </p:sp>
      <p:sp>
        <p:nvSpPr>
          <p:cNvPr name="Freeform 6" id="6"/>
          <p:cNvSpPr/>
          <p:nvPr/>
        </p:nvSpPr>
        <p:spPr>
          <a:xfrm flipH="false" flipV="false" rot="0">
            <a:off x="1406206" y="5742823"/>
            <a:ext cx="6270419" cy="3135210"/>
          </a:xfrm>
          <a:custGeom>
            <a:avLst/>
            <a:gdLst/>
            <a:ahLst/>
            <a:cxnLst/>
            <a:rect r="r" b="b" t="t" l="l"/>
            <a:pathLst>
              <a:path h="3135210" w="6270419">
                <a:moveTo>
                  <a:pt x="0" y="0"/>
                </a:moveTo>
                <a:lnTo>
                  <a:pt x="6270419" y="0"/>
                </a:lnTo>
                <a:lnTo>
                  <a:pt x="6270419" y="3135209"/>
                </a:lnTo>
                <a:lnTo>
                  <a:pt x="0" y="3135209"/>
                </a:lnTo>
                <a:lnTo>
                  <a:pt x="0" y="0"/>
                </a:lnTo>
                <a:close/>
              </a:path>
            </a:pathLst>
          </a:custGeom>
          <a:blipFill>
            <a:blip r:embed="rId7"/>
            <a:stretch>
              <a:fillRect l="0" t="0" r="0" b="0"/>
            </a:stretch>
          </a:blipFill>
        </p:spPr>
      </p:sp>
      <p:sp>
        <p:nvSpPr>
          <p:cNvPr name="Freeform 7" id="7"/>
          <p:cNvSpPr/>
          <p:nvPr/>
        </p:nvSpPr>
        <p:spPr>
          <a:xfrm flipH="false" flipV="false" rot="0">
            <a:off x="8021482" y="2167832"/>
            <a:ext cx="4725859" cy="6546644"/>
          </a:xfrm>
          <a:custGeom>
            <a:avLst/>
            <a:gdLst/>
            <a:ahLst/>
            <a:cxnLst/>
            <a:rect r="r" b="b" t="t" l="l"/>
            <a:pathLst>
              <a:path h="6546644" w="4725859">
                <a:moveTo>
                  <a:pt x="0" y="0"/>
                </a:moveTo>
                <a:lnTo>
                  <a:pt x="4725859" y="0"/>
                </a:lnTo>
                <a:lnTo>
                  <a:pt x="4725859" y="6546644"/>
                </a:lnTo>
                <a:lnTo>
                  <a:pt x="0" y="6546644"/>
                </a:lnTo>
                <a:lnTo>
                  <a:pt x="0" y="0"/>
                </a:lnTo>
                <a:close/>
              </a:path>
            </a:pathLst>
          </a:custGeom>
          <a:blipFill>
            <a:blip r:embed="rId8"/>
            <a:stretch>
              <a:fillRect l="0" t="0" r="0" b="0"/>
            </a:stretch>
          </a:blipFill>
        </p:spPr>
      </p:sp>
      <p:sp>
        <p:nvSpPr>
          <p:cNvPr name="Freeform 8" id="8"/>
          <p:cNvSpPr/>
          <p:nvPr/>
        </p:nvSpPr>
        <p:spPr>
          <a:xfrm flipH="false" flipV="false" rot="0">
            <a:off x="13090241" y="2223596"/>
            <a:ext cx="4546098" cy="6435116"/>
          </a:xfrm>
          <a:custGeom>
            <a:avLst/>
            <a:gdLst/>
            <a:ahLst/>
            <a:cxnLst/>
            <a:rect r="r" b="b" t="t" l="l"/>
            <a:pathLst>
              <a:path h="6435116" w="4546098">
                <a:moveTo>
                  <a:pt x="0" y="0"/>
                </a:moveTo>
                <a:lnTo>
                  <a:pt x="4546098" y="0"/>
                </a:lnTo>
                <a:lnTo>
                  <a:pt x="4546098" y="6435116"/>
                </a:lnTo>
                <a:lnTo>
                  <a:pt x="0" y="6435116"/>
                </a:lnTo>
                <a:lnTo>
                  <a:pt x="0" y="0"/>
                </a:lnTo>
                <a:close/>
              </a:path>
            </a:pathLst>
          </a:custGeom>
          <a:blipFill>
            <a:blip r:embed="rId9"/>
            <a:stretch>
              <a:fillRect l="0" t="0" r="0" b="0"/>
            </a:stretch>
          </a:blipFill>
        </p:spPr>
      </p:sp>
      <p:sp>
        <p:nvSpPr>
          <p:cNvPr name="TextBox 9" id="9"/>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02</a:t>
            </a:r>
          </a:p>
        </p:txBody>
      </p:sp>
      <p:sp>
        <p:nvSpPr>
          <p:cNvPr name="TextBox 10" id="10"/>
          <p:cNvSpPr txBox="true"/>
          <p:nvPr/>
        </p:nvSpPr>
        <p:spPr>
          <a:xfrm rot="0">
            <a:off x="6090089" y="-123825"/>
            <a:ext cx="5038532" cy="1152525"/>
          </a:xfrm>
          <a:prstGeom prst="rect">
            <a:avLst/>
          </a:prstGeom>
        </p:spPr>
        <p:txBody>
          <a:bodyPr anchor="t" rtlCol="false" tIns="0" lIns="0" bIns="0" rIns="0">
            <a:spAutoFit/>
          </a:bodyPr>
          <a:lstStyle/>
          <a:p>
            <a:pPr algn="ctr">
              <a:lnSpc>
                <a:spcPts val="9497"/>
              </a:lnSpc>
            </a:pPr>
            <a:r>
              <a:rPr lang="en-US" sz="6783" b="true">
                <a:solidFill>
                  <a:srgbClr val="545454"/>
                </a:solidFill>
                <a:latin typeface="Canva Sans Bold"/>
                <a:ea typeface="Canva Sans Bold"/>
                <a:cs typeface="Canva Sans Bold"/>
                <a:sym typeface="Canva Sans Bold"/>
              </a:rPr>
              <a:t>DATASET</a:t>
            </a:r>
          </a:p>
        </p:txBody>
      </p:sp>
      <p:sp>
        <p:nvSpPr>
          <p:cNvPr name="TextBox 11" id="11"/>
          <p:cNvSpPr txBox="true"/>
          <p:nvPr/>
        </p:nvSpPr>
        <p:spPr>
          <a:xfrm rot="0">
            <a:off x="2123379" y="1237834"/>
            <a:ext cx="15043190" cy="1180465"/>
          </a:xfrm>
          <a:prstGeom prst="rect">
            <a:avLst/>
          </a:prstGeom>
        </p:spPr>
        <p:txBody>
          <a:bodyPr anchor="t" rtlCol="false" tIns="0" lIns="0" bIns="0" rIns="0">
            <a:spAutoFit/>
          </a:bodyPr>
          <a:lstStyle/>
          <a:p>
            <a:pPr algn="l">
              <a:lnSpc>
                <a:spcPts val="4759"/>
              </a:lnSpc>
            </a:pPr>
            <a:r>
              <a:rPr lang="en-US" sz="3399">
                <a:solidFill>
                  <a:srgbClr val="545454"/>
                </a:solidFill>
                <a:latin typeface="Canva Sans"/>
                <a:ea typeface="Canva Sans"/>
                <a:cs typeface="Canva Sans"/>
                <a:sym typeface="Canva Sans"/>
              </a:rPr>
              <a:t>Tot</a:t>
            </a:r>
            <a:r>
              <a:rPr lang="en-US" sz="3399">
                <a:solidFill>
                  <a:srgbClr val="545454"/>
                </a:solidFill>
                <a:latin typeface="Canva Sans"/>
                <a:ea typeface="Canva Sans"/>
                <a:cs typeface="Canva Sans"/>
                <a:sym typeface="Canva Sans"/>
              </a:rPr>
              <a:t>al Size: 246,000 word images | Languages Covered: Tamil and Sanskrit</a:t>
            </a:r>
          </a:p>
          <a:p>
            <a:pPr algn="l">
              <a:lnSpc>
                <a:spcPts val="475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61021" y="-1681142"/>
            <a:ext cx="4840370" cy="6758253"/>
          </a:xfrm>
          <a:custGeom>
            <a:avLst/>
            <a:gdLst/>
            <a:ahLst/>
            <a:cxnLst/>
            <a:rect r="r" b="b" t="t" l="l"/>
            <a:pathLst>
              <a:path h="6758253" w="4840370">
                <a:moveTo>
                  <a:pt x="0" y="0"/>
                </a:moveTo>
                <a:lnTo>
                  <a:pt x="4840371" y="0"/>
                </a:lnTo>
                <a:lnTo>
                  <a:pt x="4840371"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1391485"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879066" y="9526208"/>
            <a:ext cx="11672841" cy="0"/>
          </a:xfrm>
          <a:prstGeom prst="line">
            <a:avLst/>
          </a:prstGeom>
          <a:ln cap="flat" w="9525">
            <a:solidFill>
              <a:srgbClr val="545454"/>
            </a:solidFill>
            <a:prstDash val="solid"/>
            <a:headEnd type="none" len="sm" w="sm"/>
            <a:tailEnd type="none" len="sm" w="sm"/>
          </a:ln>
        </p:spPr>
      </p:sp>
      <p:sp>
        <p:nvSpPr>
          <p:cNvPr name="TextBox 5" id="5"/>
          <p:cNvSpPr txBox="true"/>
          <p:nvPr/>
        </p:nvSpPr>
        <p:spPr>
          <a:xfrm rot="0">
            <a:off x="16551907" y="9081631"/>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03</a:t>
            </a:r>
          </a:p>
        </p:txBody>
      </p:sp>
      <p:sp>
        <p:nvSpPr>
          <p:cNvPr name="TextBox 6" id="6"/>
          <p:cNvSpPr txBox="true"/>
          <p:nvPr/>
        </p:nvSpPr>
        <p:spPr>
          <a:xfrm rot="0">
            <a:off x="321307" y="26606"/>
            <a:ext cx="17146369" cy="1250022"/>
          </a:xfrm>
          <a:prstGeom prst="rect">
            <a:avLst/>
          </a:prstGeom>
        </p:spPr>
        <p:txBody>
          <a:bodyPr anchor="t" rtlCol="false" tIns="0" lIns="0" bIns="0" rIns="0">
            <a:spAutoFit/>
          </a:bodyPr>
          <a:lstStyle/>
          <a:p>
            <a:pPr algn="ctr">
              <a:lnSpc>
                <a:spcPts val="10298"/>
              </a:lnSpc>
            </a:pPr>
            <a:r>
              <a:rPr lang="en-US" sz="7355" b="true">
                <a:solidFill>
                  <a:srgbClr val="545454"/>
                </a:solidFill>
                <a:latin typeface="Canva Sans Bold"/>
                <a:ea typeface="Canva Sans Bold"/>
                <a:cs typeface="Canva Sans Bold"/>
                <a:sym typeface="Canva Sans Bold"/>
              </a:rPr>
              <a:t>Base Paper:-Working Methodology</a:t>
            </a:r>
          </a:p>
        </p:txBody>
      </p:sp>
      <p:sp>
        <p:nvSpPr>
          <p:cNvPr name="TextBox 7" id="7"/>
          <p:cNvSpPr txBox="true"/>
          <p:nvPr/>
        </p:nvSpPr>
        <p:spPr>
          <a:xfrm rot="0">
            <a:off x="707393" y="1631310"/>
            <a:ext cx="16551907" cy="1780540"/>
          </a:xfrm>
          <a:prstGeom prst="rect">
            <a:avLst/>
          </a:prstGeom>
        </p:spPr>
        <p:txBody>
          <a:bodyPr anchor="t" rtlCol="false" tIns="0" lIns="0" bIns="0" rIns="0">
            <a:spAutoFit/>
          </a:bodyPr>
          <a:lstStyle/>
          <a:p>
            <a:pPr algn="ctr">
              <a:lnSpc>
                <a:spcPts val="4759"/>
              </a:lnSpc>
            </a:pPr>
          </a:p>
          <a:p>
            <a:pPr algn="ctr">
              <a:lnSpc>
                <a:spcPts val="4759"/>
              </a:lnSpc>
            </a:pPr>
            <a:r>
              <a:rPr lang="en-US" sz="3399" b="true">
                <a:solidFill>
                  <a:srgbClr val="3F3D3E"/>
                </a:solidFill>
                <a:latin typeface="Canva Sans Bold"/>
                <a:ea typeface="Canva Sans Bold"/>
                <a:cs typeface="Canva Sans Bold"/>
                <a:sym typeface="Canva Sans Bold"/>
              </a:rPr>
              <a:t>Base</a:t>
            </a:r>
            <a:r>
              <a:rPr lang="en-US" sz="3399" b="true">
                <a:solidFill>
                  <a:srgbClr val="3F3D3E"/>
                </a:solidFill>
                <a:latin typeface="Canva Sans Bold"/>
                <a:ea typeface="Canva Sans Bold"/>
                <a:cs typeface="Canva Sans Bold"/>
                <a:sym typeface="Canva Sans Bold"/>
              </a:rPr>
              <a:t> Paper</a:t>
            </a:r>
            <a:r>
              <a:rPr lang="en-US" sz="3399">
                <a:solidFill>
                  <a:srgbClr val="3F3D3E"/>
                </a:solidFill>
                <a:latin typeface="Canva Sans"/>
                <a:ea typeface="Canva Sans"/>
                <a:cs typeface="Canva Sans"/>
                <a:sym typeface="Canva Sans"/>
              </a:rPr>
              <a:t>:</a:t>
            </a:r>
            <a:r>
              <a:rPr lang="en-US" sz="3399">
                <a:solidFill>
                  <a:srgbClr val="545454"/>
                </a:solidFill>
                <a:latin typeface="Canva Sans"/>
                <a:ea typeface="Canva Sans"/>
                <a:cs typeface="Canva Sans"/>
                <a:sym typeface="Canva Sans"/>
              </a:rPr>
              <a:t>-</a:t>
            </a:r>
            <a:r>
              <a:rPr lang="en-US" sz="3399">
                <a:solidFill>
                  <a:srgbClr val="000000"/>
                </a:solidFill>
                <a:latin typeface="Canva Sans"/>
                <a:ea typeface="Canva Sans"/>
                <a:cs typeface="Canva Sans"/>
                <a:sym typeface="Canva Sans"/>
              </a:rPr>
              <a:t>Application and Exploration of Image Processing Technology in Ancient Books Protection and Design by Zhou et al.</a:t>
            </a:r>
          </a:p>
        </p:txBody>
      </p:sp>
      <p:sp>
        <p:nvSpPr>
          <p:cNvPr name="TextBox 8" id="8"/>
          <p:cNvSpPr txBox="true"/>
          <p:nvPr/>
        </p:nvSpPr>
        <p:spPr>
          <a:xfrm rot="0">
            <a:off x="321307" y="4263863"/>
            <a:ext cx="17966693" cy="3984805"/>
          </a:xfrm>
          <a:prstGeom prst="rect">
            <a:avLst/>
          </a:prstGeom>
        </p:spPr>
        <p:txBody>
          <a:bodyPr anchor="t" rtlCol="false" tIns="0" lIns="0" bIns="0" rIns="0">
            <a:spAutoFit/>
          </a:bodyPr>
          <a:lstStyle/>
          <a:p>
            <a:pPr algn="l">
              <a:lnSpc>
                <a:spcPts val="4540"/>
              </a:lnSpc>
            </a:pPr>
            <a:r>
              <a:rPr lang="en-US" sz="3242">
                <a:solidFill>
                  <a:srgbClr val="000000"/>
                </a:solidFill>
                <a:latin typeface="Canva Sans"/>
                <a:ea typeface="Canva Sans"/>
                <a:cs typeface="Canva Sans"/>
                <a:sym typeface="Canva Sans"/>
              </a:rPr>
              <a:t>Zhou's team use</a:t>
            </a:r>
            <a:r>
              <a:rPr lang="en-US" sz="3242">
                <a:solidFill>
                  <a:srgbClr val="000000"/>
                </a:solidFill>
                <a:latin typeface="Canva Sans"/>
                <a:ea typeface="Canva Sans"/>
                <a:cs typeface="Canva Sans"/>
                <a:sym typeface="Canva Sans"/>
              </a:rPr>
              <a:t>d basic image editing (grayscale, filters, binarization) to clean up ancient texts and fix page layouts. Their work improved visual readability but didn't include language recognition or advanced OCR</a:t>
            </a:r>
          </a:p>
          <a:p>
            <a:pPr algn="l">
              <a:lnSpc>
                <a:spcPts val="4540"/>
              </a:lnSpc>
            </a:pPr>
          </a:p>
          <a:p>
            <a:pPr algn="l">
              <a:lnSpc>
                <a:spcPts val="4540"/>
              </a:lnSpc>
            </a:pPr>
            <a:r>
              <a:rPr lang="en-US" sz="3242">
                <a:solidFill>
                  <a:srgbClr val="000000"/>
                </a:solidFill>
                <a:latin typeface="Canva Sans"/>
                <a:ea typeface="Canva Sans"/>
                <a:cs typeface="Canva Sans"/>
                <a:sym typeface="Canva Sans"/>
              </a:rPr>
              <a:t> </a:t>
            </a:r>
          </a:p>
          <a:p>
            <a:pPr algn="l">
              <a:lnSpc>
                <a:spcPts val="4540"/>
              </a:lnSpc>
            </a:pPr>
            <a:r>
              <a:rPr lang="en-US" sz="3242">
                <a:solidFill>
                  <a:srgbClr val="000000"/>
                </a:solidFill>
                <a:latin typeface="Canva Sans"/>
                <a:ea typeface="Canva Sans"/>
                <a:cs typeface="Canva Sans"/>
                <a:sym typeface="Canva Sans"/>
              </a:rPr>
              <a:t>Main limits: No language classification, No deep learning used, OCR was limited and not optimized for multilingual texts.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TextBox 5" id="5"/>
          <p:cNvSpPr txBox="true"/>
          <p:nvPr/>
        </p:nvSpPr>
        <p:spPr>
          <a:xfrm rot="0">
            <a:off x="1366351" y="1934820"/>
            <a:ext cx="9277337" cy="6910167"/>
          </a:xfrm>
          <a:prstGeom prst="rect">
            <a:avLst/>
          </a:prstGeom>
        </p:spPr>
        <p:txBody>
          <a:bodyPr anchor="t" rtlCol="false" tIns="0" lIns="0" bIns="0" rIns="0">
            <a:spAutoFit/>
          </a:bodyPr>
          <a:lstStyle/>
          <a:p>
            <a:pPr algn="l" marL="568094" indent="-284047" lvl="1">
              <a:lnSpc>
                <a:spcPts val="3683"/>
              </a:lnSpc>
              <a:buFont typeface="Arial"/>
              <a:buChar char="•"/>
            </a:pPr>
            <a:r>
              <a:rPr lang="en-US" sz="2631">
                <a:solidFill>
                  <a:srgbClr val="000000"/>
                </a:solidFill>
                <a:latin typeface="Garet"/>
                <a:ea typeface="Garet"/>
                <a:cs typeface="Garet"/>
                <a:sym typeface="Garet"/>
              </a:rPr>
              <a:t>Introduced a 7-step enhancement pipeline to drastically improve image quality.</a:t>
            </a:r>
          </a:p>
          <a:p>
            <a:pPr algn="l" marL="568094" indent="-284047" lvl="1">
              <a:lnSpc>
                <a:spcPts val="3683"/>
              </a:lnSpc>
              <a:buFont typeface="Arial"/>
              <a:buChar char="•"/>
            </a:pPr>
            <a:r>
              <a:rPr lang="en-US" sz="2631">
                <a:solidFill>
                  <a:srgbClr val="000000"/>
                </a:solidFill>
                <a:latin typeface="Garet"/>
                <a:ea typeface="Garet"/>
                <a:cs typeface="Garet"/>
                <a:sym typeface="Garet"/>
              </a:rPr>
              <a:t>Trained a CNN model on a custom dataset of 246,000 segmented Tamil and Sanskrit word images.</a:t>
            </a:r>
          </a:p>
          <a:p>
            <a:pPr algn="l" marL="568094" indent="-284047" lvl="1">
              <a:lnSpc>
                <a:spcPts val="3683"/>
              </a:lnSpc>
              <a:buFont typeface="Arial"/>
              <a:buChar char="•"/>
            </a:pPr>
            <a:r>
              <a:rPr lang="en-US" sz="2631">
                <a:solidFill>
                  <a:srgbClr val="000000"/>
                </a:solidFill>
                <a:latin typeface="Garet"/>
                <a:ea typeface="Garet"/>
                <a:cs typeface="Garet"/>
                <a:sym typeface="Garet"/>
              </a:rPr>
              <a:t>Used ESRGAN, a deep learning model, for super-resolution enhancement.</a:t>
            </a:r>
          </a:p>
          <a:p>
            <a:pPr algn="l" marL="568094" indent="-284047" lvl="1">
              <a:lnSpc>
                <a:spcPts val="3683"/>
              </a:lnSpc>
              <a:buFont typeface="Arial"/>
              <a:buChar char="•"/>
            </a:pPr>
            <a:r>
              <a:rPr lang="en-US" sz="2631">
                <a:solidFill>
                  <a:srgbClr val="000000"/>
                </a:solidFill>
                <a:latin typeface="Garet"/>
                <a:ea typeface="Garet"/>
                <a:cs typeface="Garet"/>
                <a:sym typeface="Garet"/>
              </a:rPr>
              <a:t>used language specific tesseract for OCR.</a:t>
            </a:r>
          </a:p>
          <a:p>
            <a:pPr algn="l" marL="568094" indent="-284047" lvl="1">
              <a:lnSpc>
                <a:spcPts val="3683"/>
              </a:lnSpc>
              <a:buFont typeface="Arial"/>
              <a:buChar char="•"/>
            </a:pPr>
            <a:r>
              <a:rPr lang="en-US" sz="2631">
                <a:solidFill>
                  <a:srgbClr val="000000"/>
                </a:solidFill>
                <a:latin typeface="Garet"/>
                <a:ea typeface="Garet"/>
                <a:cs typeface="Garet"/>
                <a:sym typeface="Garet"/>
              </a:rPr>
              <a:t>Added DeepSeek-R1, an LLM, to translate and summarize extracted text.</a:t>
            </a:r>
          </a:p>
          <a:p>
            <a:pPr algn="l" marL="568094" indent="-284047" lvl="1">
              <a:lnSpc>
                <a:spcPts val="3683"/>
              </a:lnSpc>
              <a:buFont typeface="Arial"/>
              <a:buChar char="•"/>
            </a:pPr>
            <a:r>
              <a:rPr lang="en-US" sz="2631">
                <a:solidFill>
                  <a:srgbClr val="000000"/>
                </a:solidFill>
                <a:latin typeface="Garet"/>
                <a:ea typeface="Garet"/>
                <a:cs typeface="Garet"/>
                <a:sym typeface="Garet"/>
              </a:rPr>
              <a:t>Added language classification step (98% accuracy using majority voting from word-level predictions) before OCR to improve accuracy.</a:t>
            </a:r>
          </a:p>
          <a:p>
            <a:pPr algn="l" marL="568094" indent="-284047" lvl="1">
              <a:lnSpc>
                <a:spcPts val="3683"/>
              </a:lnSpc>
              <a:buFont typeface="Arial"/>
              <a:buChar char="•"/>
            </a:pPr>
            <a:r>
              <a:rPr lang="en-US" sz="2631">
                <a:solidFill>
                  <a:srgbClr val="000000"/>
                </a:solidFill>
                <a:latin typeface="Garet"/>
                <a:ea typeface="Garet"/>
                <a:cs typeface="Garet"/>
                <a:sym typeface="Garet"/>
              </a:rPr>
              <a:t>Achieved 55% improvement in OCR Character Error Rate (CER) compared to raw images.</a:t>
            </a:r>
          </a:p>
        </p:txBody>
      </p:sp>
      <p:sp>
        <p:nvSpPr>
          <p:cNvPr name="Freeform 6" id="6"/>
          <p:cNvSpPr/>
          <p:nvPr/>
        </p:nvSpPr>
        <p:spPr>
          <a:xfrm flipH="false" flipV="false" rot="0">
            <a:off x="11633196" y="1982445"/>
            <a:ext cx="5216847" cy="4608605"/>
          </a:xfrm>
          <a:custGeom>
            <a:avLst/>
            <a:gdLst/>
            <a:ahLst/>
            <a:cxnLst/>
            <a:rect r="r" b="b" t="t" l="l"/>
            <a:pathLst>
              <a:path h="4608605" w="5216847">
                <a:moveTo>
                  <a:pt x="0" y="0"/>
                </a:moveTo>
                <a:lnTo>
                  <a:pt x="5216847" y="0"/>
                </a:lnTo>
                <a:lnTo>
                  <a:pt x="5216847" y="4608605"/>
                </a:lnTo>
                <a:lnTo>
                  <a:pt x="0" y="4608605"/>
                </a:lnTo>
                <a:lnTo>
                  <a:pt x="0" y="0"/>
                </a:lnTo>
                <a:close/>
              </a:path>
            </a:pathLst>
          </a:custGeom>
          <a:blipFill>
            <a:blip r:embed="rId6"/>
            <a:stretch>
              <a:fillRect l="0" t="0" r="0" b="0"/>
            </a:stretch>
          </a:blipFill>
        </p:spPr>
      </p:sp>
      <p:sp>
        <p:nvSpPr>
          <p:cNvPr name="TextBox 7" id="7"/>
          <p:cNvSpPr txBox="true"/>
          <p:nvPr/>
        </p:nvSpPr>
        <p:spPr>
          <a:xfrm rot="0">
            <a:off x="3878611" y="149136"/>
            <a:ext cx="10530779" cy="1218879"/>
          </a:xfrm>
          <a:prstGeom prst="rect">
            <a:avLst/>
          </a:prstGeom>
        </p:spPr>
        <p:txBody>
          <a:bodyPr anchor="t" rtlCol="false" tIns="0" lIns="0" bIns="0" rIns="0">
            <a:spAutoFit/>
          </a:bodyPr>
          <a:lstStyle/>
          <a:p>
            <a:pPr algn="ctr">
              <a:lnSpc>
                <a:spcPts val="9933"/>
              </a:lnSpc>
            </a:pPr>
            <a:r>
              <a:rPr lang="en-US" b="true" sz="7095">
                <a:solidFill>
                  <a:srgbClr val="3F3D3E"/>
                </a:solidFill>
                <a:latin typeface="Alexandria Bold"/>
                <a:ea typeface="Alexandria Bold"/>
                <a:cs typeface="Alexandria Bold"/>
                <a:sym typeface="Alexandria Bold"/>
              </a:rPr>
              <a:t>OUR IMPROVEMENT</a:t>
            </a:r>
          </a:p>
        </p:txBody>
      </p:sp>
      <p:sp>
        <p:nvSpPr>
          <p:cNvPr name="TextBox 8" id="8"/>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04</a:t>
            </a:r>
          </a:p>
        </p:txBody>
      </p:sp>
      <p:sp>
        <p:nvSpPr>
          <p:cNvPr name="TextBox 9" id="9"/>
          <p:cNvSpPr txBox="true"/>
          <p:nvPr/>
        </p:nvSpPr>
        <p:spPr>
          <a:xfrm rot="0">
            <a:off x="13220133" y="6700995"/>
            <a:ext cx="2378512" cy="463973"/>
          </a:xfrm>
          <a:prstGeom prst="rect">
            <a:avLst/>
          </a:prstGeom>
        </p:spPr>
        <p:txBody>
          <a:bodyPr anchor="t" rtlCol="false" tIns="0" lIns="0" bIns="0" rIns="0">
            <a:spAutoFit/>
          </a:bodyPr>
          <a:lstStyle/>
          <a:p>
            <a:pPr algn="ctr">
              <a:lnSpc>
                <a:spcPts val="3826"/>
              </a:lnSpc>
            </a:pPr>
            <a:r>
              <a:rPr lang="en-US" sz="2733" b="true">
                <a:solidFill>
                  <a:srgbClr val="000000"/>
                </a:solidFill>
                <a:latin typeface="Canva Sans Bold"/>
                <a:ea typeface="Canva Sans Bold"/>
                <a:cs typeface="Canva Sans Bold"/>
                <a:sym typeface="Canva Sans Bold"/>
              </a:rPr>
              <a:t>Sample Image</a:t>
            </a:r>
          </a:p>
        </p:txBody>
      </p:sp>
      <p:sp>
        <p:nvSpPr>
          <p:cNvPr name="Freeform 10" id="10"/>
          <p:cNvSpPr/>
          <p:nvPr/>
        </p:nvSpPr>
        <p:spPr>
          <a:xfrm flipH="true" flipV="false" rot="0">
            <a:off x="17974182" y="2602033"/>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28883" y="2167055"/>
            <a:ext cx="9471102" cy="5790783"/>
          </a:xfrm>
          <a:prstGeom prst="rect">
            <a:avLst/>
          </a:prstGeom>
        </p:spPr>
        <p:txBody>
          <a:bodyPr anchor="t" rtlCol="false" tIns="0" lIns="0" bIns="0" rIns="0">
            <a:spAutoFit/>
          </a:bodyPr>
          <a:lstStyle/>
          <a:p>
            <a:pPr algn="l">
              <a:lnSpc>
                <a:spcPts val="3819"/>
              </a:lnSpc>
            </a:pPr>
            <a:r>
              <a:rPr lang="en-US" sz="2728" b="true">
                <a:solidFill>
                  <a:srgbClr val="545454"/>
                </a:solidFill>
                <a:latin typeface="Garet Bold"/>
                <a:ea typeface="Garet Bold"/>
                <a:cs typeface="Garet Bold"/>
                <a:sym typeface="Garet Bold"/>
              </a:rPr>
              <a:t>Grayscale Conversion</a:t>
            </a:r>
          </a:p>
          <a:p>
            <a:pPr algn="l">
              <a:lnSpc>
                <a:spcPts val="3819"/>
              </a:lnSpc>
            </a:pPr>
          </a:p>
          <a:p>
            <a:pPr algn="l" marL="589073" indent="-294537" lvl="1">
              <a:lnSpc>
                <a:spcPts val="3819"/>
              </a:lnSpc>
              <a:buFont typeface="Arial"/>
              <a:buChar char="•"/>
            </a:pPr>
            <a:r>
              <a:rPr lang="en-US" sz="2728">
                <a:solidFill>
                  <a:srgbClr val="545454"/>
                </a:solidFill>
                <a:latin typeface="Garet"/>
                <a:ea typeface="Garet"/>
                <a:cs typeface="Garet"/>
                <a:sym typeface="Garet"/>
              </a:rPr>
              <a:t>Converts colored manuscript images to grayscale using weighted averaging.</a:t>
            </a:r>
          </a:p>
          <a:p>
            <a:pPr algn="l" marL="589073" indent="-294537" lvl="1">
              <a:lnSpc>
                <a:spcPts val="3819"/>
              </a:lnSpc>
              <a:buFont typeface="Arial"/>
              <a:buChar char="•"/>
            </a:pPr>
            <a:r>
              <a:rPr lang="en-US" sz="2728">
                <a:solidFill>
                  <a:srgbClr val="545454"/>
                </a:solidFill>
                <a:latin typeface="Garet"/>
                <a:ea typeface="Garet"/>
                <a:cs typeface="Garet"/>
                <a:sym typeface="Garet"/>
              </a:rPr>
              <a:t>Reduces data size and computation.</a:t>
            </a:r>
          </a:p>
          <a:p>
            <a:pPr algn="l" marL="589073" indent="-294537" lvl="1">
              <a:lnSpc>
                <a:spcPts val="3819"/>
              </a:lnSpc>
              <a:buFont typeface="Arial"/>
              <a:buChar char="•"/>
            </a:pPr>
            <a:r>
              <a:rPr lang="en-US" sz="2728">
                <a:solidFill>
                  <a:srgbClr val="545454"/>
                </a:solidFill>
                <a:latin typeface="Garet"/>
                <a:ea typeface="Garet"/>
                <a:cs typeface="Garet"/>
                <a:sym typeface="Garet"/>
              </a:rPr>
              <a:t>Preserves luminance which is essential for OCR to distinguish text from the background.</a:t>
            </a:r>
          </a:p>
          <a:p>
            <a:pPr algn="l">
              <a:lnSpc>
                <a:spcPts val="3819"/>
              </a:lnSpc>
            </a:pPr>
          </a:p>
          <a:p>
            <a:pPr algn="l">
              <a:lnSpc>
                <a:spcPts val="3819"/>
              </a:lnSpc>
            </a:pPr>
            <a:r>
              <a:rPr lang="en-US" sz="2728" b="true">
                <a:solidFill>
                  <a:srgbClr val="545454"/>
                </a:solidFill>
                <a:latin typeface="Garet Bold"/>
                <a:ea typeface="Garet Bold"/>
                <a:cs typeface="Garet Bold"/>
                <a:sym typeface="Garet Bold"/>
              </a:rPr>
              <a:t>Formula:</a:t>
            </a:r>
          </a:p>
          <a:p>
            <a:pPr algn="l">
              <a:lnSpc>
                <a:spcPts val="3819"/>
              </a:lnSpc>
            </a:pPr>
            <a:r>
              <a:rPr lang="en-US" sz="2728">
                <a:solidFill>
                  <a:srgbClr val="545454"/>
                </a:solidFill>
                <a:latin typeface="Garet"/>
                <a:ea typeface="Garet"/>
                <a:cs typeface="Garet"/>
                <a:sym typeface="Garet"/>
              </a:rPr>
              <a:t> Gray=0.2989×R+0.5870×G+0.1140×B\text{Gray} = 0.2989 \times R + 0.5870 \times G + 0.1140 \times BGray=0.2989×R+0.5870×G+0.1140×B</a:t>
            </a: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409242" y="1922050"/>
            <a:ext cx="5850058" cy="5167989"/>
          </a:xfrm>
          <a:custGeom>
            <a:avLst/>
            <a:gdLst/>
            <a:ahLst/>
            <a:cxnLst/>
            <a:rect r="r" b="b" t="t" l="l"/>
            <a:pathLst>
              <a:path h="5167989" w="5850058">
                <a:moveTo>
                  <a:pt x="0" y="0"/>
                </a:moveTo>
                <a:lnTo>
                  <a:pt x="5850058" y="0"/>
                </a:lnTo>
                <a:lnTo>
                  <a:pt x="5850058" y="5167988"/>
                </a:lnTo>
                <a:lnTo>
                  <a:pt x="0" y="5167988"/>
                </a:lnTo>
                <a:lnTo>
                  <a:pt x="0" y="0"/>
                </a:lnTo>
                <a:close/>
              </a:path>
            </a:pathLst>
          </a:custGeom>
          <a:blipFill>
            <a:blip r:embed="rId6"/>
            <a:stretch>
              <a:fillRect l="0" t="0" r="0" b="0"/>
            </a:stretch>
          </a:blipFill>
        </p:spPr>
      </p:sp>
      <p:sp>
        <p:nvSpPr>
          <p:cNvPr name="TextBox 7" id="7"/>
          <p:cNvSpPr txBox="true"/>
          <p:nvPr/>
        </p:nvSpPr>
        <p:spPr>
          <a:xfrm rot="0">
            <a:off x="4338825" y="272040"/>
            <a:ext cx="8135657" cy="1046984"/>
          </a:xfrm>
          <a:prstGeom prst="rect">
            <a:avLst/>
          </a:prstGeom>
        </p:spPr>
        <p:txBody>
          <a:bodyPr anchor="t" rtlCol="false" tIns="0" lIns="0" bIns="0" rIns="0">
            <a:spAutoFit/>
          </a:bodyPr>
          <a:lstStyle/>
          <a:p>
            <a:pPr algn="ctr">
              <a:lnSpc>
                <a:spcPts val="8522"/>
              </a:lnSpc>
            </a:pPr>
            <a:r>
              <a:rPr lang="en-US" b="true" sz="6087">
                <a:solidFill>
                  <a:srgbClr val="3F3D3E"/>
                </a:solidFill>
                <a:latin typeface="Alexandria Bold"/>
                <a:ea typeface="Alexandria Bold"/>
                <a:cs typeface="Alexandria Bold"/>
                <a:sym typeface="Alexandria Bold"/>
              </a:rPr>
              <a:t>METHODOLOGY</a:t>
            </a:r>
          </a:p>
        </p:txBody>
      </p:sp>
      <p:sp>
        <p:nvSpPr>
          <p:cNvPr name="TextBox 8" id="8"/>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05</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3863" y="2299128"/>
            <a:ext cx="9223580" cy="4781215"/>
          </a:xfrm>
          <a:prstGeom prst="rect">
            <a:avLst/>
          </a:prstGeom>
        </p:spPr>
        <p:txBody>
          <a:bodyPr anchor="t" rtlCol="false" tIns="0" lIns="0" bIns="0" rIns="0">
            <a:spAutoFit/>
          </a:bodyPr>
          <a:lstStyle/>
          <a:p>
            <a:pPr algn="l">
              <a:lnSpc>
                <a:spcPts val="4201"/>
              </a:lnSpc>
            </a:pPr>
            <a:r>
              <a:rPr lang="en-US" sz="3000" b="true">
                <a:solidFill>
                  <a:srgbClr val="545454"/>
                </a:solidFill>
                <a:latin typeface="Garet Bold"/>
                <a:ea typeface="Garet Bold"/>
                <a:cs typeface="Garet Bold"/>
                <a:sym typeface="Garet Bold"/>
              </a:rPr>
              <a:t>Wavelet Denoising</a:t>
            </a:r>
          </a:p>
          <a:p>
            <a:pPr algn="l">
              <a:lnSpc>
                <a:spcPts val="4201"/>
              </a:lnSpc>
            </a:pPr>
          </a:p>
          <a:p>
            <a:pPr algn="l" marL="647856" indent="-323928" lvl="1">
              <a:lnSpc>
                <a:spcPts val="4201"/>
              </a:lnSpc>
              <a:buFont typeface="Arial"/>
              <a:buChar char="•"/>
            </a:pPr>
            <a:r>
              <a:rPr lang="en-US" sz="3000">
                <a:solidFill>
                  <a:srgbClr val="545454"/>
                </a:solidFill>
                <a:latin typeface="Garet"/>
                <a:ea typeface="Garet"/>
                <a:cs typeface="Garet"/>
                <a:sym typeface="Garet"/>
              </a:rPr>
              <a:t>Removes high-frequency noise like ink dots and paper texture using wavelet transformation.</a:t>
            </a:r>
          </a:p>
          <a:p>
            <a:pPr algn="l" marL="647856" indent="-323928" lvl="1">
              <a:lnSpc>
                <a:spcPts val="4201"/>
              </a:lnSpc>
              <a:buFont typeface="Arial"/>
              <a:buChar char="•"/>
            </a:pPr>
            <a:r>
              <a:rPr lang="en-US" sz="3000">
                <a:solidFill>
                  <a:srgbClr val="545454"/>
                </a:solidFill>
                <a:latin typeface="Garet"/>
                <a:ea typeface="Garet"/>
                <a:cs typeface="Garet"/>
                <a:sym typeface="Garet"/>
              </a:rPr>
              <a:t>Maintains sharp edges of characters.</a:t>
            </a:r>
          </a:p>
          <a:p>
            <a:pPr algn="l" marL="647856" indent="-323928" lvl="1">
              <a:lnSpc>
                <a:spcPts val="4201"/>
              </a:lnSpc>
              <a:buFont typeface="Arial"/>
              <a:buChar char="•"/>
            </a:pPr>
            <a:r>
              <a:rPr lang="en-US" sz="3000">
                <a:solidFill>
                  <a:srgbClr val="545454"/>
                </a:solidFill>
                <a:latin typeface="Garet"/>
                <a:ea typeface="Garet"/>
                <a:cs typeface="Garet"/>
                <a:sym typeface="Garet"/>
              </a:rPr>
              <a:t>Ensures the strokes of letters aren’t lost or smudged.</a:t>
            </a:r>
          </a:p>
          <a:p>
            <a:pPr algn="l">
              <a:lnSpc>
                <a:spcPts val="4201"/>
              </a:lnSpc>
            </a:pP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307996" y="2356278"/>
            <a:ext cx="5951304" cy="5257430"/>
          </a:xfrm>
          <a:custGeom>
            <a:avLst/>
            <a:gdLst/>
            <a:ahLst/>
            <a:cxnLst/>
            <a:rect r="r" b="b" t="t" l="l"/>
            <a:pathLst>
              <a:path h="5257430" w="5951304">
                <a:moveTo>
                  <a:pt x="0" y="0"/>
                </a:moveTo>
                <a:lnTo>
                  <a:pt x="5951304" y="0"/>
                </a:lnTo>
                <a:lnTo>
                  <a:pt x="5951304" y="5257430"/>
                </a:lnTo>
                <a:lnTo>
                  <a:pt x="0" y="5257430"/>
                </a:lnTo>
                <a:lnTo>
                  <a:pt x="0" y="0"/>
                </a:lnTo>
                <a:close/>
              </a:path>
            </a:pathLst>
          </a:custGeom>
          <a:blipFill>
            <a:blip r:embed="rId6"/>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06</a:t>
            </a:r>
          </a:p>
        </p:txBody>
      </p:sp>
      <p:sp>
        <p:nvSpPr>
          <p:cNvPr name="Freeform 8" id="8"/>
          <p:cNvSpPr/>
          <p:nvPr/>
        </p:nvSpPr>
        <p:spPr>
          <a:xfrm flipH="false" flipV="true" rot="0">
            <a:off x="11989666" y="-3266381"/>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10472051">
            <a:off x="13643347" y="-1848063"/>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51393" y="2147963"/>
            <a:ext cx="9307623" cy="5170930"/>
          </a:xfrm>
          <a:prstGeom prst="rect">
            <a:avLst/>
          </a:prstGeom>
        </p:spPr>
        <p:txBody>
          <a:bodyPr anchor="t" rtlCol="false" tIns="0" lIns="0" bIns="0" rIns="0">
            <a:spAutoFit/>
          </a:bodyPr>
          <a:lstStyle/>
          <a:p>
            <a:pPr algn="l">
              <a:lnSpc>
                <a:spcPts val="4093"/>
              </a:lnSpc>
            </a:pPr>
            <a:r>
              <a:rPr lang="en-US" sz="2924" b="true">
                <a:solidFill>
                  <a:srgbClr val="545454"/>
                </a:solidFill>
                <a:latin typeface="Garet Bold"/>
                <a:ea typeface="Garet Bold"/>
                <a:cs typeface="Garet Bold"/>
                <a:sym typeface="Garet Bold"/>
              </a:rPr>
              <a:t>CLAHE Enhancement</a:t>
            </a:r>
          </a:p>
          <a:p>
            <a:pPr algn="l">
              <a:lnSpc>
                <a:spcPts val="4093"/>
              </a:lnSpc>
            </a:pPr>
          </a:p>
          <a:p>
            <a:pPr algn="l" marL="631328" indent="-315664" lvl="1">
              <a:lnSpc>
                <a:spcPts val="4093"/>
              </a:lnSpc>
              <a:buFont typeface="Arial"/>
              <a:buChar char="•"/>
            </a:pPr>
            <a:r>
              <a:rPr lang="en-US" sz="2924">
                <a:solidFill>
                  <a:srgbClr val="545454"/>
                </a:solidFill>
                <a:latin typeface="Garet"/>
                <a:ea typeface="Garet"/>
                <a:cs typeface="Garet"/>
                <a:sym typeface="Garet"/>
              </a:rPr>
              <a:t>CLAHE = Contrast-Limited Adaptive Histogram Equalization.</a:t>
            </a:r>
          </a:p>
          <a:p>
            <a:pPr algn="l" marL="631328" indent="-315664" lvl="1">
              <a:lnSpc>
                <a:spcPts val="4093"/>
              </a:lnSpc>
              <a:buFont typeface="Arial"/>
              <a:buChar char="•"/>
            </a:pPr>
            <a:r>
              <a:rPr lang="en-US" sz="2924">
                <a:solidFill>
                  <a:srgbClr val="545454"/>
                </a:solidFill>
                <a:latin typeface="Garet"/>
                <a:ea typeface="Garet"/>
                <a:cs typeface="Garet"/>
                <a:sym typeface="Garet"/>
              </a:rPr>
              <a:t>Boosts contrast in localized regions.</a:t>
            </a:r>
          </a:p>
          <a:p>
            <a:pPr algn="l" marL="631328" indent="-315664" lvl="1">
              <a:lnSpc>
                <a:spcPts val="4093"/>
              </a:lnSpc>
              <a:buFont typeface="Arial"/>
              <a:buChar char="•"/>
            </a:pPr>
            <a:r>
              <a:rPr lang="en-US" sz="2924">
                <a:solidFill>
                  <a:srgbClr val="545454"/>
                </a:solidFill>
                <a:latin typeface="Garet"/>
                <a:ea typeface="Garet"/>
                <a:cs typeface="Garet"/>
                <a:sym typeface="Garet"/>
              </a:rPr>
              <a:t>Avoids over-enhancement unlike global histogram equalization.</a:t>
            </a:r>
          </a:p>
          <a:p>
            <a:pPr algn="l" marL="631328" indent="-315664" lvl="1">
              <a:lnSpc>
                <a:spcPts val="4093"/>
              </a:lnSpc>
              <a:buFont typeface="Arial"/>
              <a:buChar char="•"/>
            </a:pPr>
            <a:r>
              <a:rPr lang="en-US" sz="2924">
                <a:solidFill>
                  <a:srgbClr val="545454"/>
                </a:solidFill>
                <a:latin typeface="Garet"/>
                <a:ea typeface="Garet"/>
                <a:cs typeface="Garet"/>
                <a:sym typeface="Garet"/>
              </a:rPr>
              <a:t>Helps highlight faded or lightly written characters in old texts.</a:t>
            </a:r>
          </a:p>
          <a:p>
            <a:pPr algn="l">
              <a:lnSpc>
                <a:spcPts val="4093"/>
              </a:lnSpc>
            </a:pP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272672" y="2195588"/>
            <a:ext cx="5986628" cy="5288635"/>
          </a:xfrm>
          <a:custGeom>
            <a:avLst/>
            <a:gdLst/>
            <a:ahLst/>
            <a:cxnLst/>
            <a:rect r="r" b="b" t="t" l="l"/>
            <a:pathLst>
              <a:path h="5288635" w="5986628">
                <a:moveTo>
                  <a:pt x="0" y="0"/>
                </a:moveTo>
                <a:lnTo>
                  <a:pt x="5986628" y="0"/>
                </a:lnTo>
                <a:lnTo>
                  <a:pt x="5986628" y="5288635"/>
                </a:lnTo>
                <a:lnTo>
                  <a:pt x="0" y="5288635"/>
                </a:lnTo>
                <a:lnTo>
                  <a:pt x="0" y="0"/>
                </a:lnTo>
                <a:close/>
              </a:path>
            </a:pathLst>
          </a:custGeom>
          <a:blipFill>
            <a:blip r:embed="rId6"/>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07</a:t>
            </a:r>
          </a:p>
        </p:txBody>
      </p:sp>
      <p:sp>
        <p:nvSpPr>
          <p:cNvPr name="Freeform 8" id="8"/>
          <p:cNvSpPr/>
          <p:nvPr/>
        </p:nvSpPr>
        <p:spPr>
          <a:xfrm flipH="false" flipV="true" rot="0">
            <a:off x="13100903" y="-3768230"/>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true" flipV="false" rot="-10472051">
            <a:off x="16945831" y="1071829"/>
            <a:ext cx="7684967" cy="7684967"/>
          </a:xfrm>
          <a:custGeom>
            <a:avLst/>
            <a:gdLst/>
            <a:ahLst/>
            <a:cxnLst/>
            <a:rect r="r" b="b" t="t" l="l"/>
            <a:pathLst>
              <a:path h="7684967" w="7684967">
                <a:moveTo>
                  <a:pt x="7684968" y="0"/>
                </a:moveTo>
                <a:lnTo>
                  <a:pt x="0" y="0"/>
                </a:lnTo>
                <a:lnTo>
                  <a:pt x="0" y="7684967"/>
                </a:lnTo>
                <a:lnTo>
                  <a:pt x="7684968" y="7684967"/>
                </a:lnTo>
                <a:lnTo>
                  <a:pt x="7684968"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98671" y="-1743170"/>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1514" y="2089182"/>
            <a:ext cx="8774515" cy="6119696"/>
          </a:xfrm>
          <a:prstGeom prst="rect">
            <a:avLst/>
          </a:prstGeom>
        </p:spPr>
        <p:txBody>
          <a:bodyPr anchor="t" rtlCol="false" tIns="0" lIns="0" bIns="0" rIns="0">
            <a:spAutoFit/>
          </a:bodyPr>
          <a:lstStyle/>
          <a:p>
            <a:pPr algn="l">
              <a:lnSpc>
                <a:spcPts val="4398"/>
              </a:lnSpc>
            </a:pPr>
            <a:r>
              <a:rPr lang="en-US" sz="3141" b="true">
                <a:solidFill>
                  <a:srgbClr val="545454"/>
                </a:solidFill>
                <a:latin typeface="Garet Bold"/>
                <a:ea typeface="Garet Bold"/>
                <a:cs typeface="Garet Bold"/>
                <a:sym typeface="Garet Bold"/>
              </a:rPr>
              <a:t>ESRGAN Super-Resolution</a:t>
            </a:r>
          </a:p>
          <a:p>
            <a:pPr algn="l" marL="678259" indent="-339129" lvl="1">
              <a:lnSpc>
                <a:spcPts val="4398"/>
              </a:lnSpc>
              <a:buFont typeface="Arial"/>
              <a:buChar char="•"/>
            </a:pPr>
            <a:r>
              <a:rPr lang="en-US" sz="3141">
                <a:solidFill>
                  <a:srgbClr val="545454"/>
                </a:solidFill>
                <a:latin typeface="Garet"/>
                <a:ea typeface="Garet"/>
                <a:cs typeface="Garet"/>
                <a:sym typeface="Garet"/>
              </a:rPr>
              <a:t>ESRGAN = Enhanced Super-Resolution Generative Adversarial Network.</a:t>
            </a:r>
          </a:p>
          <a:p>
            <a:pPr algn="l" marL="678259" indent="-339129" lvl="1">
              <a:lnSpc>
                <a:spcPts val="4398"/>
              </a:lnSpc>
              <a:buFont typeface="Arial"/>
              <a:buChar char="•"/>
            </a:pPr>
            <a:r>
              <a:rPr lang="en-US" sz="3141">
                <a:solidFill>
                  <a:srgbClr val="545454"/>
                </a:solidFill>
                <a:latin typeface="Garet"/>
                <a:ea typeface="Garet"/>
                <a:cs typeface="Garet"/>
                <a:sym typeface="Garet"/>
              </a:rPr>
              <a:t>Deep learning model trained to upscale and restore fine details in images.</a:t>
            </a:r>
          </a:p>
          <a:p>
            <a:pPr algn="l" marL="678259" indent="-339129" lvl="1">
              <a:lnSpc>
                <a:spcPts val="4398"/>
              </a:lnSpc>
              <a:buFont typeface="Arial"/>
              <a:buChar char="•"/>
            </a:pPr>
            <a:r>
              <a:rPr lang="en-US" sz="3141">
                <a:solidFill>
                  <a:srgbClr val="545454"/>
                </a:solidFill>
                <a:latin typeface="Garet"/>
                <a:ea typeface="Garet"/>
                <a:cs typeface="Garet"/>
                <a:sym typeface="Garet"/>
              </a:rPr>
              <a:t>Perfect for ancient texts with blurry or low-resolution scans.</a:t>
            </a:r>
          </a:p>
          <a:p>
            <a:pPr algn="l" marL="678259" indent="-339129" lvl="1">
              <a:lnSpc>
                <a:spcPts val="4398"/>
              </a:lnSpc>
              <a:spcBef>
                <a:spcPct val="0"/>
              </a:spcBef>
              <a:buFont typeface="Arial"/>
              <a:buChar char="•"/>
            </a:pPr>
            <a:r>
              <a:rPr lang="en-US" sz="3141">
                <a:solidFill>
                  <a:srgbClr val="545454"/>
                </a:solidFill>
                <a:latin typeface="Garet"/>
                <a:ea typeface="Garet"/>
                <a:cs typeface="Garet"/>
                <a:sym typeface="Garet"/>
              </a:rPr>
              <a:t>Helps Tesseract OCR read characters with higher accuracy.</a:t>
            </a:r>
          </a:p>
          <a:p>
            <a:pPr algn="ctr">
              <a:lnSpc>
                <a:spcPts val="4398"/>
              </a:lnSpc>
              <a:spcBef>
                <a:spcPct val="0"/>
              </a:spcBef>
            </a:pPr>
          </a:p>
        </p:txBody>
      </p:sp>
      <p:sp>
        <p:nvSpPr>
          <p:cNvPr name="Freeform 4" id="4"/>
          <p:cNvSpPr/>
          <p:nvPr/>
        </p:nvSpPr>
        <p:spPr>
          <a:xfrm flipH="false" flipV="false" rot="-574333">
            <a:off x="-598671" y="5498906"/>
            <a:ext cx="4840370" cy="6758253"/>
          </a:xfrm>
          <a:custGeom>
            <a:avLst/>
            <a:gdLst/>
            <a:ahLst/>
            <a:cxnLst/>
            <a:rect r="r" b="b" t="t" l="l"/>
            <a:pathLst>
              <a:path h="6758253" w="4840370">
                <a:moveTo>
                  <a:pt x="0" y="0"/>
                </a:moveTo>
                <a:lnTo>
                  <a:pt x="4840370" y="0"/>
                </a:lnTo>
                <a:lnTo>
                  <a:pt x="4840370" y="6758253"/>
                </a:lnTo>
                <a:lnTo>
                  <a:pt x="0" y="67582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4541415" y="9464180"/>
            <a:ext cx="11672841" cy="0"/>
          </a:xfrm>
          <a:prstGeom prst="line">
            <a:avLst/>
          </a:prstGeom>
          <a:ln cap="flat" w="9525">
            <a:solidFill>
              <a:srgbClr val="545454"/>
            </a:solidFill>
            <a:prstDash val="solid"/>
            <a:headEnd type="none" len="sm" w="sm"/>
            <a:tailEnd type="none" len="sm" w="sm"/>
          </a:ln>
        </p:spPr>
      </p:sp>
      <p:sp>
        <p:nvSpPr>
          <p:cNvPr name="Freeform 6" id="6"/>
          <p:cNvSpPr/>
          <p:nvPr/>
        </p:nvSpPr>
        <p:spPr>
          <a:xfrm flipH="false" flipV="false" rot="0">
            <a:off x="11211052" y="2146332"/>
            <a:ext cx="6048248" cy="5343071"/>
          </a:xfrm>
          <a:custGeom>
            <a:avLst/>
            <a:gdLst/>
            <a:ahLst/>
            <a:cxnLst/>
            <a:rect r="r" b="b" t="t" l="l"/>
            <a:pathLst>
              <a:path h="5343071" w="6048248">
                <a:moveTo>
                  <a:pt x="0" y="0"/>
                </a:moveTo>
                <a:lnTo>
                  <a:pt x="6048248" y="0"/>
                </a:lnTo>
                <a:lnTo>
                  <a:pt x="6048248" y="5343071"/>
                </a:lnTo>
                <a:lnTo>
                  <a:pt x="0" y="5343071"/>
                </a:lnTo>
                <a:lnTo>
                  <a:pt x="0" y="0"/>
                </a:lnTo>
                <a:close/>
              </a:path>
            </a:pathLst>
          </a:custGeom>
          <a:blipFill>
            <a:blip r:embed="rId4"/>
            <a:stretch>
              <a:fillRect l="0" t="0" r="0" b="0"/>
            </a:stretch>
          </a:blipFill>
        </p:spPr>
      </p:sp>
      <p:sp>
        <p:nvSpPr>
          <p:cNvPr name="TextBox 7" id="7"/>
          <p:cNvSpPr txBox="true"/>
          <p:nvPr/>
        </p:nvSpPr>
        <p:spPr>
          <a:xfrm rot="0">
            <a:off x="16214256" y="9019603"/>
            <a:ext cx="1271574" cy="803430"/>
          </a:xfrm>
          <a:prstGeom prst="rect">
            <a:avLst/>
          </a:prstGeom>
        </p:spPr>
        <p:txBody>
          <a:bodyPr anchor="t" rtlCol="false" tIns="0" lIns="0" bIns="0" rIns="0">
            <a:spAutoFit/>
          </a:bodyPr>
          <a:lstStyle/>
          <a:p>
            <a:pPr algn="ctr">
              <a:lnSpc>
                <a:spcPts val="6641"/>
              </a:lnSpc>
              <a:spcBef>
                <a:spcPct val="0"/>
              </a:spcBef>
            </a:pPr>
            <a:r>
              <a:rPr lang="en-US" b="true" sz="4743">
                <a:solidFill>
                  <a:srgbClr val="545454"/>
                </a:solidFill>
                <a:latin typeface="Garet Bold"/>
                <a:ea typeface="Garet Bold"/>
                <a:cs typeface="Garet Bold"/>
                <a:sym typeface="Garet Bold"/>
              </a:rPr>
              <a:t>08</a:t>
            </a:r>
          </a:p>
        </p:txBody>
      </p:sp>
      <p:sp>
        <p:nvSpPr>
          <p:cNvPr name="Freeform 8" id="8"/>
          <p:cNvSpPr/>
          <p:nvPr/>
        </p:nvSpPr>
        <p:spPr>
          <a:xfrm flipH="false" flipV="true" rot="0">
            <a:off x="12717860" y="-3839923"/>
            <a:ext cx="6992792" cy="6992792"/>
          </a:xfrm>
          <a:custGeom>
            <a:avLst/>
            <a:gdLst/>
            <a:ahLst/>
            <a:cxnLst/>
            <a:rect r="r" b="b" t="t" l="l"/>
            <a:pathLst>
              <a:path h="6992792" w="6992792">
                <a:moveTo>
                  <a:pt x="0" y="6992792"/>
                </a:moveTo>
                <a:lnTo>
                  <a:pt x="6992792" y="6992792"/>
                </a:lnTo>
                <a:lnTo>
                  <a:pt x="6992792" y="0"/>
                </a:lnTo>
                <a:lnTo>
                  <a:pt x="0" y="0"/>
                </a:lnTo>
                <a:lnTo>
                  <a:pt x="0" y="6992792"/>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10472051">
            <a:off x="16562788" y="975384"/>
            <a:ext cx="7684967" cy="7684967"/>
          </a:xfrm>
          <a:custGeom>
            <a:avLst/>
            <a:gdLst/>
            <a:ahLst/>
            <a:cxnLst/>
            <a:rect r="r" b="b" t="t" l="l"/>
            <a:pathLst>
              <a:path h="7684967" w="7684967">
                <a:moveTo>
                  <a:pt x="7684967" y="0"/>
                </a:moveTo>
                <a:lnTo>
                  <a:pt x="0" y="0"/>
                </a:lnTo>
                <a:lnTo>
                  <a:pt x="0" y="7684967"/>
                </a:lnTo>
                <a:lnTo>
                  <a:pt x="7684967" y="7684967"/>
                </a:lnTo>
                <a:lnTo>
                  <a:pt x="768496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DAGleP1zUBc</dc:identifier>
  <dcterms:modified xsi:type="dcterms:W3CDTF">2011-08-01T06:04:30Z</dcterms:modified>
  <cp:revision>1</cp:revision>
  <dc:title>INTRODUCTION</dc:title>
</cp:coreProperties>
</file>